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801" r:id="rId1"/>
  </p:sldMasterIdLst>
  <p:notesMasterIdLst>
    <p:notesMasterId r:id="rId2"/>
  </p:notesMasterIdLst>
  <p:handoutMasterIdLst>
    <p:handoutMasterId r:id="rId3"/>
  </p:handoutMasterIdLst>
  <p:sldIdLst>
    <p:sldId id="470" r:id="rId4"/>
    <p:sldId id="471" r:id="rId5"/>
    <p:sldId id="472" r:id="rId6"/>
    <p:sldId id="461" r:id="rId7"/>
    <p:sldId id="473" r:id="rId8"/>
    <p:sldId id="474" r:id="rId9"/>
    <p:sldId id="475" r:id="rId10"/>
    <p:sldId id="476" r:id="rId11"/>
    <p:sldId id="477" r:id="rId12"/>
    <p:sldId id="478" r:id="rId13"/>
    <p:sldId id="479" r:id="rId14"/>
    <p:sldId id="480" r:id="rId15"/>
    <p:sldId id="481" r:id="rId16"/>
    <p:sldId id="482" r:id="rId17"/>
    <p:sldId id="483" r:id="rId18"/>
  </p:sldIdLst>
  <p:sldSz cx="12192000" cy="6858000"/>
  <p:notesSz cx="6858000" cy="9144000"/>
  <p:custDataLst>
    <p:tags r:id="rId19"/>
  </p:custDataLst>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595" autoAdjust="0"/>
  </p:normalViewPr>
  <p:slideViewPr>
    <p:cSldViewPr>
      <p:cViewPr varScale="1">
        <p:scale>
          <a:sx n="75" d="100"/>
          <a:sy n="75" d="100"/>
        </p:scale>
        <p:origin x="90" y="2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smtClean="0">
                <a:latin typeface="Arial"/>
              </a:defRPr>
            </a:lvl1pPr>
          </a:lstStyle>
          <a:p>
            <a:pPr>
              <a:defRPr/>
            </a:pPr>
            <a:endParaRPr lang="ru-RU"/>
          </a:p>
        </p:txBody>
      </p:sp>
      <p:sp>
        <p:nvSpPr>
          <p:cNvPr id="4710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smtClean="0">
                <a:latin typeface="Arial"/>
              </a:defRPr>
            </a:lvl1pPr>
          </a:lstStyle>
          <a:p>
            <a:pPr>
              <a:defRPr/>
            </a:pPr>
            <a:endParaRPr lang="ru-RU"/>
          </a:p>
        </p:txBody>
      </p:sp>
      <p:sp>
        <p:nvSpPr>
          <p:cNvPr id="4710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smtClean="0">
                <a:latin typeface="Arial"/>
              </a:defRPr>
            </a:lvl1pPr>
          </a:lstStyle>
          <a:p>
            <a:pPr>
              <a:defRPr/>
            </a:pPr>
            <a:endParaRPr lang="ru-RU"/>
          </a:p>
        </p:txBody>
      </p:sp>
      <p:sp>
        <p:nvSpPr>
          <p:cNvPr id="47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smtClean="0">
                <a:latin typeface="Arial"/>
              </a:defRPr>
            </a:lvl1pPr>
          </a:lstStyle>
          <a:p>
            <a:pPr>
              <a:defRPr/>
            </a:pPr>
            <a:fld id="{D95D3CDB-EB43-4E81-801F-202C4F9D696F}" type="slidenum">
              <a:rPr lang="ru-RU"/>
              <a:pPr>
                <a:defRPr/>
              </a:pPr>
              <a:t>‹#›</a:t>
            </a:fld>
            <a:endParaRPr lang="ru-RU"/>
          </a:p>
        </p:txBody>
      </p:sp>
    </p:spTree>
    <p:extLst>
      <p:ext uri="{BB962C8B-B14F-4D97-AF65-F5344CB8AC3E}">
        <p14:creationId xmlns:p14="http://schemas.microsoft.com/office/powerpoint/2010/main" val="308647061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smtClean="0">
                <a:latin typeface="Arial"/>
              </a:defRPr>
            </a:lvl1pPr>
          </a:lstStyle>
          <a:p>
            <a:pPr>
              <a:defRPr/>
            </a:pPr>
            <a:endParaRPr lang="ru-RU"/>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smtClean="0">
                <a:latin typeface="Arial"/>
              </a:defRPr>
            </a:lvl1pPr>
          </a:lstStyle>
          <a:p>
            <a:pPr>
              <a:defRPr/>
            </a:pPr>
            <a:endParaRPr lang="ru-RU"/>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smtClean="0">
                <a:latin typeface="Arial"/>
              </a:defRPr>
            </a:lvl1pPr>
          </a:lstStyle>
          <a:p>
            <a:pPr>
              <a:defRPr/>
            </a:pPr>
            <a:endParaRPr lang="ru-RU"/>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smtClean="0">
                <a:latin typeface="Arial"/>
              </a:defRPr>
            </a:lvl1pPr>
          </a:lstStyle>
          <a:p>
            <a:pPr>
              <a:defRPr/>
            </a:pPr>
            <a:fld id="{B1B319EA-B6E5-4036-A873-B9725FDB92A2}" type="slidenum">
              <a:rPr lang="ru-RU"/>
              <a:pPr>
                <a:defRPr/>
              </a:pPr>
              <a:t>‹#›</a:t>
            </a:fld>
            <a:endParaRPr lang="ru-RU"/>
          </a:p>
        </p:txBody>
      </p:sp>
    </p:spTree>
    <p:extLst>
      <p:ext uri="{BB962C8B-B14F-4D97-AF65-F5344CB8AC3E}">
        <p14:creationId xmlns:p14="http://schemas.microsoft.com/office/powerpoint/2010/main" val="1055611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B1B319EA-B6E5-4036-A873-B9725FDB92A2}" type="slidenum">
              <a:rPr lang="ru-RU" smtClean="0"/>
              <a:pPr>
                <a:defRPr/>
              </a:pPr>
              <a:t>15</a:t>
            </a:fld>
            <a:endParaRPr lang="ru-RU"/>
          </a:p>
        </p:txBody>
      </p:sp>
    </p:spTree>
    <p:extLst>
      <p:ext uri="{BB962C8B-B14F-4D97-AF65-F5344CB8AC3E}">
        <p14:creationId xmlns:p14="http://schemas.microsoft.com/office/powerpoint/2010/main" val="7796300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dt" sz="half" idx="10"/>
          </p:nvPr>
        </p:nvSpPr>
        <p:spPr/>
        <p:txBody>
          <a:bodyPr/>
          <a:lstStyle>
            <a:lvl1pPr>
              <a:defRPr/>
            </a:lvl1pPr>
          </a:lstStyle>
          <a:p>
            <a:pPr>
              <a:defRPr/>
            </a:pPr>
            <a:endParaRPr lang="ru-RU"/>
          </a:p>
        </p:txBody>
      </p:sp>
      <p:sp>
        <p:nvSpPr>
          <p:cNvPr id="5" name="Rectangle 7"/>
          <p:cNvSpPr>
            <a:spLocks noGrp="1" noChangeArrowheads="1"/>
          </p:cNvSpPr>
          <p:nvPr>
            <p:ph type="ftr" sz="quarter" idx="11"/>
          </p:nvPr>
        </p:nvSpPr>
        <p:spPr/>
        <p:txBody>
          <a:bodyPr/>
          <a:lstStyle>
            <a:lvl1pPr>
              <a:defRPr/>
            </a:lvl1pPr>
          </a:lstStyle>
          <a:p>
            <a:pPr>
              <a:defRPr/>
            </a:pPr>
            <a:endParaRPr lang="ru-RU"/>
          </a:p>
        </p:txBody>
      </p:sp>
      <p:sp>
        <p:nvSpPr>
          <p:cNvPr id="6" name="Rectangle 8"/>
          <p:cNvSpPr>
            <a:spLocks noGrp="1" noChangeArrowheads="1"/>
          </p:cNvSpPr>
          <p:nvPr>
            <p:ph type="sldNum" sz="quarter" idx="12"/>
          </p:nvPr>
        </p:nvSpPr>
        <p:spPr/>
        <p:txBody>
          <a:bodyPr/>
          <a:lstStyle>
            <a:lvl1pPr>
              <a:defRPr/>
            </a:lvl1pPr>
          </a:lstStyle>
          <a:p>
            <a:pPr>
              <a:defRPr/>
            </a:pPr>
            <a:fld id="{D003E166-40B2-4610-9B7D-634F51CD6614}" type="slidenum">
              <a:rPr lang="ru-RU"/>
              <a:pPr>
                <a:defRPr/>
              </a:pPr>
              <a:t>‹#›</a:t>
            </a:fld>
            <a:endParaRPr lang="ru-RU"/>
          </a:p>
        </p:txBody>
      </p:sp>
    </p:spTree>
    <p:extLst>
      <p:ext uri="{BB962C8B-B14F-4D97-AF65-F5344CB8AC3E}">
        <p14:creationId xmlns:p14="http://schemas.microsoft.com/office/powerpoint/2010/main" val="39834358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dt" sz="half" idx="10"/>
          </p:nvPr>
        </p:nvSpPr>
        <p:spPr/>
        <p:txBody>
          <a:bodyPr/>
          <a:lstStyle>
            <a:lvl1pPr>
              <a:defRPr/>
            </a:lvl1pPr>
          </a:lstStyle>
          <a:p>
            <a:pPr>
              <a:defRPr/>
            </a:pPr>
            <a:endParaRPr lang="ru-RU"/>
          </a:p>
        </p:txBody>
      </p:sp>
      <p:sp>
        <p:nvSpPr>
          <p:cNvPr id="4" name="Rectangle 7"/>
          <p:cNvSpPr>
            <a:spLocks noGrp="1" noChangeArrowheads="1"/>
          </p:cNvSpPr>
          <p:nvPr>
            <p:ph type="ftr" sz="quarter" idx="11"/>
          </p:nvPr>
        </p:nvSpPr>
        <p:spPr/>
        <p:txBody>
          <a:bodyPr/>
          <a:lstStyle>
            <a:lvl1pPr>
              <a:defRPr/>
            </a:lvl1pPr>
          </a:lstStyle>
          <a:p>
            <a:pPr>
              <a:defRPr/>
            </a:pPr>
            <a:endParaRPr lang="ru-RU"/>
          </a:p>
        </p:txBody>
      </p:sp>
      <p:sp>
        <p:nvSpPr>
          <p:cNvPr id="5" name="Rectangle 8"/>
          <p:cNvSpPr>
            <a:spLocks noGrp="1" noChangeArrowheads="1"/>
          </p:cNvSpPr>
          <p:nvPr>
            <p:ph type="sldNum" sz="quarter" idx="12"/>
          </p:nvPr>
        </p:nvSpPr>
        <p:spPr/>
        <p:txBody>
          <a:bodyPr/>
          <a:lstStyle>
            <a:lvl1pPr>
              <a:defRPr/>
            </a:lvl1pPr>
          </a:lstStyle>
          <a:p>
            <a:pPr>
              <a:defRPr/>
            </a:pPr>
            <a:fld id="{D118A86D-A1E4-4701-8823-2C267EBB65DD}" type="slidenum">
              <a:rPr lang="ru-RU"/>
              <a:pPr>
                <a:defRPr/>
              </a:pPr>
              <a:t>‹#›</a:t>
            </a:fld>
            <a:endParaRPr lang="ru-RU"/>
          </a:p>
        </p:txBody>
      </p:sp>
    </p:spTree>
    <p:extLst>
      <p:ext uri="{BB962C8B-B14F-4D97-AF65-F5344CB8AC3E}">
        <p14:creationId xmlns:p14="http://schemas.microsoft.com/office/powerpoint/2010/main" val="15150447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Rectangle 6"/>
          <p:cNvSpPr>
            <a:spLocks noGrp="1" noChangeArrowheads="1"/>
          </p:cNvSpPr>
          <p:nvPr>
            <p:ph type="dt" sz="half" idx="10"/>
          </p:nvPr>
        </p:nvSpPr>
        <p:spPr/>
        <p:txBody>
          <a:bodyPr/>
          <a:lstStyle>
            <a:lvl1pPr>
              <a:defRPr/>
            </a:lvl1pPr>
          </a:lstStyle>
          <a:p>
            <a:pPr>
              <a:defRPr/>
            </a:pPr>
            <a:endParaRPr lang="ru-RU"/>
          </a:p>
        </p:txBody>
      </p:sp>
      <p:sp>
        <p:nvSpPr>
          <p:cNvPr id="3" name="Rectangle 7"/>
          <p:cNvSpPr>
            <a:spLocks noGrp="1" noChangeArrowheads="1"/>
          </p:cNvSpPr>
          <p:nvPr>
            <p:ph type="ftr" sz="quarter" idx="11"/>
          </p:nvPr>
        </p:nvSpPr>
        <p:spPr/>
        <p:txBody>
          <a:bodyPr/>
          <a:lstStyle>
            <a:lvl1pPr>
              <a:defRPr/>
            </a:lvl1pPr>
          </a:lstStyle>
          <a:p>
            <a:pPr>
              <a:defRPr/>
            </a:pPr>
            <a:endParaRPr lang="ru-RU"/>
          </a:p>
        </p:txBody>
      </p:sp>
      <p:sp>
        <p:nvSpPr>
          <p:cNvPr id="4" name="Rectangle 8"/>
          <p:cNvSpPr>
            <a:spLocks noGrp="1" noChangeArrowheads="1"/>
          </p:cNvSpPr>
          <p:nvPr>
            <p:ph type="sldNum" sz="quarter" idx="12"/>
          </p:nvPr>
        </p:nvSpPr>
        <p:spPr/>
        <p:txBody>
          <a:bodyPr/>
          <a:lstStyle>
            <a:lvl1pPr>
              <a:defRPr/>
            </a:lvl1pPr>
          </a:lstStyle>
          <a:p>
            <a:pPr>
              <a:defRPr/>
            </a:pPr>
            <a:fld id="{CA01A123-C0D6-4567-AEB8-2C1DC85B92C9}" type="slidenum">
              <a:rPr lang="ru-RU"/>
              <a:pPr>
                <a:defRPr/>
              </a:pPr>
              <a:t>‹#›</a:t>
            </a:fld>
            <a:endParaRPr lang="ru-RU"/>
          </a:p>
        </p:txBody>
      </p:sp>
    </p:spTree>
    <p:extLst>
      <p:ext uri="{BB962C8B-B14F-4D97-AF65-F5344CB8AC3E}">
        <p14:creationId xmlns:p14="http://schemas.microsoft.com/office/powerpoint/2010/main" val="41945911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Объект с подписью">
    <p:spTree>
      <p:nvGrpSpPr>
        <p:cNvPr id="1" name=""/>
        <p:cNvGrpSpPr/>
        <p:nvPr/>
      </p:nvGrpSpPr>
      <p:grpSpPr>
        <a:xfrm>
          <a:off x="0" y="0"/>
          <a:ext cx="0" cy="0"/>
        </a:xfrm>
      </p:grpSpPr>
      <p:sp>
        <p:nvSpPr>
          <p:cNvPr id="5" name="Rectangle 6"/>
          <p:cNvSpPr>
            <a:spLocks noGrp="1" noChangeArrowheads="1"/>
          </p:cNvSpPr>
          <p:nvPr>
            <p:ph type="dt" sz="half" idx="10"/>
          </p:nvPr>
        </p:nvSpPr>
        <p:spPr/>
        <p:txBody>
          <a:bodyPr/>
          <a:lstStyle>
            <a:lvl1pPr>
              <a:defRPr/>
            </a:lvl1pPr>
          </a:lstStyle>
          <a:p>
            <a:pPr>
              <a:defRPr/>
            </a:pPr>
            <a:endParaRPr lang="ru-RU"/>
          </a:p>
        </p:txBody>
      </p:sp>
      <p:sp>
        <p:nvSpPr>
          <p:cNvPr id="6" name="Rectangle 7"/>
          <p:cNvSpPr>
            <a:spLocks noGrp="1" noChangeArrowheads="1"/>
          </p:cNvSpPr>
          <p:nvPr>
            <p:ph type="ftr" sz="quarter" idx="11"/>
          </p:nvPr>
        </p:nvSpPr>
        <p:spPr/>
        <p:txBody>
          <a:bodyPr/>
          <a:lstStyle>
            <a:lvl1pPr>
              <a:defRPr/>
            </a:lvl1pPr>
          </a:lstStyle>
          <a:p>
            <a:pPr>
              <a:defRPr/>
            </a:pPr>
            <a:endParaRPr lang="ru-RU"/>
          </a:p>
        </p:txBody>
      </p:sp>
      <p:sp>
        <p:nvSpPr>
          <p:cNvPr id="7" name="Rectangle 8"/>
          <p:cNvSpPr>
            <a:spLocks noGrp="1" noChangeArrowheads="1"/>
          </p:cNvSpPr>
          <p:nvPr>
            <p:ph type="sldNum" sz="quarter" idx="12"/>
          </p:nvPr>
        </p:nvSpPr>
        <p:spPr/>
        <p:txBody>
          <a:bodyPr/>
          <a:lstStyle>
            <a:lvl1pPr>
              <a:defRPr/>
            </a:lvl1pPr>
          </a:lstStyle>
          <a:p>
            <a:pPr>
              <a:defRPr/>
            </a:pPr>
            <a:fld id="{B920120C-18CD-40F8-812B-A40D8D27EB0F}" type="slidenum">
              <a:rPr lang="ru-RU"/>
              <a:pPr>
                <a:defRPr/>
              </a:pPr>
              <a:t>‹#›</a:t>
            </a:fld>
            <a:endParaRPr lang="ru-RU"/>
          </a:p>
        </p:txBody>
      </p:sp>
    </p:spTree>
    <p:extLst>
      <p:ext uri="{BB962C8B-B14F-4D97-AF65-F5344CB8AC3E}">
        <p14:creationId xmlns:p14="http://schemas.microsoft.com/office/powerpoint/2010/main" val="29420569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349186" name="Rectangle 2"/>
          <p:cNvSpPr>
            <a:spLocks noGrp="1" noChangeArrowheads="1"/>
          </p:cNvSpPr>
          <p:nvPr>
            <p:ph type="title"/>
          </p:nvPr>
        </p:nvSpPr>
        <p:spPr bwMode="auto">
          <a:xfrm>
            <a:off x="766233" y="304801"/>
            <a:ext cx="1066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349187" name="Rectangle 3"/>
          <p:cNvSpPr>
            <a:spLocks noGrp="1" noChangeArrowheads="1"/>
          </p:cNvSpPr>
          <p:nvPr>
            <p:ph type="body" idx="1"/>
          </p:nvPr>
        </p:nvSpPr>
        <p:spPr bwMode="auto">
          <a:xfrm>
            <a:off x="755651" y="1752600"/>
            <a:ext cx="1066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49188" name="AutoShape 4"/>
          <p:cNvSpPr>
            <a:spLocks noChangeArrowheads="1"/>
          </p:cNvSpPr>
          <p:nvPr/>
        </p:nvSpPr>
        <p:spPr bwMode="auto">
          <a:xfrm>
            <a:off x="812800" y="1566864"/>
            <a:ext cx="10610851" cy="109537"/>
          </a:xfrm>
          <a:custGeom>
            <a:gdLst>
              <a:gd name="G0" fmla="+- 585 0 0"/>
            </a:gd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a:defRPr/>
            </a:pPr>
            <a:endParaRPr lang="ru-RU" sz="2400">
              <a:latin typeface="Times New Roman" panose="02020603050405020304" pitchFamily="18" charset="0"/>
            </a:endParaRPr>
          </a:p>
        </p:txBody>
      </p:sp>
      <p:sp>
        <p:nvSpPr>
          <p:cNvPr id="349189" name="Line 5"/>
          <p:cNvSpPr>
            <a:spLocks noChangeShapeType="1"/>
          </p:cNvSpPr>
          <p:nvPr/>
        </p:nvSpPr>
        <p:spPr bwMode="auto">
          <a:xfrm flipV="1">
            <a:off x="812800" y="6172200"/>
            <a:ext cx="10566400" cy="0"/>
          </a:xfrm>
          <a:prstGeom prst="line">
            <a:avLst/>
          </a:prstGeom>
          <a:noFill/>
          <a:ln w="3175">
            <a:solidFill>
              <a:schemeClr val="accent2"/>
            </a:solidFill>
            <a:round/>
          </a:ln>
          <a:effectLst/>
        </p:spPr>
        <p:txBody>
          <a:bodyPr/>
          <a:lstStyle/>
          <a:p>
            <a:pPr>
              <a:defRPr/>
            </a:pPr>
            <a:endParaRPr lang="ru-RU"/>
          </a:p>
        </p:txBody>
      </p:sp>
      <p:sp>
        <p:nvSpPr>
          <p:cNvPr id="349190" name="Rectangle 6"/>
          <p:cNvSpPr>
            <a:spLocks noGrp="1" noChangeArrowheads="1"/>
          </p:cNvSpPr>
          <p:nvPr>
            <p:ph type="dt" sz="half" idx="2"/>
          </p:nvPr>
        </p:nvSpPr>
        <p:spPr bwMode="auto">
          <a:xfrm>
            <a:off x="812800" y="6245225"/>
            <a:ext cx="2641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349191" name="Rectangle 7"/>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endParaRPr lang="ru-RU"/>
          </a:p>
        </p:txBody>
      </p:sp>
      <p:sp>
        <p:nvSpPr>
          <p:cNvPr id="349192" name="Rectangle 8"/>
          <p:cNvSpPr>
            <a:spLocks noGrp="1" noChangeArrowheads="1"/>
          </p:cNvSpPr>
          <p:nvPr>
            <p:ph type="sldNum" sz="quarter" idx="4"/>
          </p:nvPr>
        </p:nvSpPr>
        <p:spPr bwMode="auto">
          <a:xfrm>
            <a:off x="8737600" y="6245225"/>
            <a:ext cx="2641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00408491-FC07-4EA8-84D7-31BB2E77B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5" r:id="rId1"/>
    <p:sldLayoutId id="2147483819" r:id="rId2"/>
    <p:sldLayoutId id="2147483820" r:id="rId3"/>
    <p:sldLayoutId id="2147483821" r:id="rId4"/>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p:cTn id="7" dur="1000" fill="hold"/>
                                        <p:tgtEl>
                                          <p:spTgt spid="349186"/>
                                        </p:tgtEl>
                                        <p:attrNameLst>
                                          <p:attrName>ppt_w</p:attrName>
                                        </p:attrNameLst>
                                      </p:cBhvr>
                                      <p:tavLst>
                                        <p:tav tm="0">
                                          <p:val>
                                            <p:strVal val="#ppt_w+.3"/>
                                          </p:val>
                                        </p:tav>
                                        <p:tav tm="100000">
                                          <p:val>
                                            <p:strVal val="#ppt_w"/>
                                          </p:val>
                                        </p:tav>
                                      </p:tavLst>
                                    </p:anim>
                                    <p:anim calcmode="lin" valueType="num">
                                      <p:cBhvr>
                                        <p:cTn id="8" dur="1000" fill="hold"/>
                                        <p:tgtEl>
                                          <p:spTgt spid="349186"/>
                                        </p:tgtEl>
                                        <p:attrNameLst>
                                          <p:attrName>ppt_h</p:attrName>
                                        </p:attrNameLst>
                                      </p:cBhvr>
                                      <p:tavLst>
                                        <p:tav tm="0">
                                          <p:val>
                                            <p:strVal val="#ppt_h"/>
                                          </p:val>
                                        </p:tav>
                                        <p:tav tm="100000">
                                          <p:val>
                                            <p:strVal val="#ppt_h"/>
                                          </p:val>
                                        </p:tav>
                                      </p:tavLst>
                                    </p:anim>
                                    <p:animEffect transition="in" filter="fade">
                                      <p:cBhvr>
                                        <p:cTn id="9" dur="1000"/>
                                        <p:tgtEl>
                                          <p:spTgt spid="349186"/>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9187">
                                            <p:txEl>
                                              <p:pRg st="0" end="0"/>
                                            </p:txEl>
                                          </p:spTgt>
                                        </p:tgtEl>
                                        <p:attrNameLst>
                                          <p:attrName>style.visibility</p:attrName>
                                        </p:attrNameLst>
                                      </p:cBhvr>
                                      <p:to>
                                        <p:strVal val="visible"/>
                                      </p:to>
                                    </p:set>
                                    <p:anim calcmode="lin" valueType="num">
                                      <p:cBhvr>
                                        <p:cTn id="14" dur="1000" fill="hold"/>
                                        <p:tgtEl>
                                          <p:spTgt spid="34918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4918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4918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49187">
                                            <p:txEl>
                                              <p:pRg st="1" end="1"/>
                                            </p:txEl>
                                          </p:spTgt>
                                        </p:tgtEl>
                                        <p:attrNameLst>
                                          <p:attrName>style.visibility</p:attrName>
                                        </p:attrNameLst>
                                      </p:cBhvr>
                                      <p:to>
                                        <p:strVal val="visible"/>
                                      </p:to>
                                    </p:set>
                                    <p:anim calcmode="lin" valueType="num">
                                      <p:cBhvr>
                                        <p:cTn id="19" dur="1000" fill="hold"/>
                                        <p:tgtEl>
                                          <p:spTgt spid="34918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4918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4918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49187">
                                            <p:txEl>
                                              <p:pRg st="2" end="2"/>
                                            </p:txEl>
                                          </p:spTgt>
                                        </p:tgtEl>
                                        <p:attrNameLst>
                                          <p:attrName>style.visibility</p:attrName>
                                        </p:attrNameLst>
                                      </p:cBhvr>
                                      <p:to>
                                        <p:strVal val="visible"/>
                                      </p:to>
                                    </p:set>
                                    <p:anim calcmode="lin" valueType="num">
                                      <p:cBhvr>
                                        <p:cTn id="24" dur="1000" fill="hold"/>
                                        <p:tgtEl>
                                          <p:spTgt spid="34918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4918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4918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49187">
                                            <p:txEl>
                                              <p:pRg st="3" end="3"/>
                                            </p:txEl>
                                          </p:spTgt>
                                        </p:tgtEl>
                                        <p:attrNameLst>
                                          <p:attrName>style.visibility</p:attrName>
                                        </p:attrNameLst>
                                      </p:cBhvr>
                                      <p:to>
                                        <p:strVal val="visible"/>
                                      </p:to>
                                    </p:set>
                                    <p:anim calcmode="lin" valueType="num">
                                      <p:cBhvr>
                                        <p:cTn id="29" dur="1000" fill="hold"/>
                                        <p:tgtEl>
                                          <p:spTgt spid="34918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4918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4918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49187">
                                            <p:txEl>
                                              <p:pRg st="4" end="4"/>
                                            </p:txEl>
                                          </p:spTgt>
                                        </p:tgtEl>
                                        <p:attrNameLst>
                                          <p:attrName>style.visibility</p:attrName>
                                        </p:attrNameLst>
                                      </p:cBhvr>
                                      <p:to>
                                        <p:strVal val="visible"/>
                                      </p:to>
                                    </p:set>
                                    <p:anim calcmode="lin" valueType="num">
                                      <p:cBhvr>
                                        <p:cTn id="34" dur="1000" fill="hold"/>
                                        <p:tgtEl>
                                          <p:spTgt spid="34918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4918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49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87" grpId="1" uiExpand="1" build="p"/>
    </p:bld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hdphoto" Target="../media/image2.wdp" /><Relationship Id="rId4" Type="http://schemas.openxmlformats.org/officeDocument/2006/relationships/image" Target="../media/image3.jpeg" /><Relationship Id="rId5" Type="http://schemas.microsoft.com/office/2007/relationships/hdphoto" Target="../media/image4.wdp" /><Relationship Id="rId6" Type="http://schemas.openxmlformats.org/officeDocument/2006/relationships/image" Target="../media/image5.jpe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png" /><Relationship Id="rId3" Type="http://schemas.microsoft.com/office/2007/relationships/hdphoto" Target="../media/image27.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 Id="rId3" Type="http://schemas.microsoft.com/office/2007/relationships/hdphoto" Target="../media/image29.wdp" /><Relationship Id="rId4" Type="http://schemas.openxmlformats.org/officeDocument/2006/relationships/image" Target="../media/image30.jpeg" /><Relationship Id="rId5" Type="http://schemas.microsoft.com/office/2007/relationships/hdphoto" Target="../media/image31.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jpeg" /><Relationship Id="rId3" Type="http://schemas.microsoft.com/office/2007/relationships/hdphoto" Target="../media/image33.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 Id="rId3" Type="http://schemas.microsoft.com/office/2007/relationships/hdphoto" Target="../media/image35.wdp" /><Relationship Id="rId4" Type="http://schemas.openxmlformats.org/officeDocument/2006/relationships/image" Target="../media/image36.jpeg" /><Relationship Id="rId5" Type="http://schemas.microsoft.com/office/2007/relationships/hdphoto" Target="../media/image37.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8.jpeg" /><Relationship Id="rId4" Type="http://schemas.openxmlformats.org/officeDocument/2006/relationships/image" Target="../media/image39.jpeg" /><Relationship Id="rId5" Type="http://schemas.microsoft.com/office/2007/relationships/hdphoto" Target="../media/image40.wdp"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 Id="rId3" Type="http://schemas.microsoft.com/office/2007/relationships/hdphoto" Target="../media/image8.wdp"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microsoft.com/office/2007/relationships/hdphoto" Target="../media/image13.wdp" /><Relationship Id="rId4" Type="http://schemas.openxmlformats.org/officeDocument/2006/relationships/image" Target="../media/image14.jpeg" /><Relationship Id="rId5" Type="http://schemas.microsoft.com/office/2007/relationships/hdphoto" Target="../media/image15.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microsoft.com/office/2007/relationships/hdphoto" Target="../media/image17.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 Id="rId3" Type="http://schemas.microsoft.com/office/2007/relationships/hdphoto" Target="../media/image19.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microsoft.com/office/2007/relationships/hdphoto" Target="../media/image21.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microsoft.com/office/2007/relationships/hdphoto" Target="../media/image23.wdp" /><Relationship Id="rId4" Type="http://schemas.openxmlformats.org/officeDocument/2006/relationships/image" Target="../media/image24.jpeg" /><Relationship Id="rId5" Type="http://schemas.microsoft.com/office/2007/relationships/hdphoto" Target="../media/image25.wdp"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2" descr="http://edu.gov.by/about-ministry/emblema-ministerstva-obrazovaniya-respubliki-belarus/%D0%AD%D0%BC%D0%B1%D0%BB%D0%B5%D0%BC%D0%B0%20%D0%B2%D0%B5%D0%BA%D1%82%D0%BE%D1%80.png">
            <a:extLst>
              <a:ext uri="{FF2B5EF4-FFF2-40B4-BE49-F238E27FC236}">
                <a16:creationId xmlns:a16="http://schemas.microsoft.com/office/drawing/2014/main" id="{10C5B33A-4503-472B-B470-F5504AFA86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bwMode="auto">
          <a:xfrm>
            <a:off x="381000" y="17090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У школьников появился новый учебник по истории Великой Отечественной войны">
            <a:extLst>
              <a:ext uri="{FF2B5EF4-FFF2-40B4-BE49-F238E27FC236}">
                <a16:creationId xmlns:a16="http://schemas.microsoft.com/office/drawing/2014/main" id="{2DE1D67D-E4FE-48A3-93DA-F313528029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bwMode="auto">
          <a:xfrm>
            <a:off x="587344" y="4191000"/>
            <a:ext cx="1756383" cy="2310394"/>
          </a:xfrm>
          <a:prstGeom prst="rect">
            <a:avLst/>
          </a:prstGeom>
          <a:noFill/>
          <a:ln w="9525">
            <a:noFill/>
            <a:miter lim="800000"/>
          </a:ln>
          <a:effectLst>
            <a:outerShdw blurRad="50800" dist="38100" dir="2700000" algn="tl" rotWithShape="0">
              <a:prstClr val="black">
                <a:alpha val="40000"/>
              </a:prstClr>
            </a:outerShdw>
          </a:effectLst>
        </p:spPr>
      </p:pic>
      <p:pic>
        <p:nvPicPr>
          <p:cNvPr id="10" name="Рисунок 9">
            <a:extLst>
              <a:ext uri="{FF2B5EF4-FFF2-40B4-BE49-F238E27FC236}">
                <a16:creationId xmlns:a16="http://schemas.microsoft.com/office/drawing/2014/main" id="{FC0787C6-E5BD-4896-B9EC-AE7958AC863A}"/>
              </a:ext>
            </a:extLst>
          </p:cNvPr>
          <p:cNvPicPr>
            <a:picLocks noChangeAspect="1"/>
          </p:cNvPicPr>
          <p:nvPr/>
        </p:nvPicPr>
        <p:blipFill>
          <a:blip r:embed="rId6"/>
          <a:stretch>
            <a:fillRect/>
          </a:stretch>
        </p:blipFill>
        <p:spPr>
          <a:xfrm>
            <a:off x="2615880" y="4191000"/>
            <a:ext cx="1756383" cy="2397470"/>
          </a:xfrm>
          <a:prstGeom prst="rect">
            <a:avLst/>
          </a:prstGeom>
        </p:spPr>
      </p:pic>
      <p:sp>
        <p:nvSpPr>
          <p:cNvPr id="12" name="TextBox 11">
            <a:extLst>
              <a:ext uri="{FF2B5EF4-FFF2-40B4-BE49-F238E27FC236}">
                <a16:creationId xmlns:a16="http://schemas.microsoft.com/office/drawing/2014/main" id="{8FB9B402-9C01-4874-B6BD-20C0292D2D27}"/>
              </a:ext>
            </a:extLst>
          </p:cNvPr>
          <p:cNvSpPr txBox="1"/>
          <p:nvPr/>
        </p:nvSpPr>
        <p:spPr>
          <a:xfrm>
            <a:off x="3185200" y="807184"/>
            <a:ext cx="8972510" cy="2554545"/>
          </a:xfrm>
          <a:prstGeom prst="rect">
            <a:avLst/>
          </a:prstGeom>
          <a:noFill/>
        </p:spPr>
        <p:txBody>
          <a:bodyPr wrap="square">
            <a:spAutoFit/>
          </a:bodyPr>
          <a:lstStyle/>
          <a:p>
            <a:pPr marL="1588" indent="-1588" algn="ctr" eaLnBrk="1" hangingPunct="1">
              <a:buNone/>
            </a:pPr>
            <a:r>
              <a:rPr lang="ru-RU" sz="4000" b="1">
                <a:ea typeface="Times New Roman"/>
              </a:rPr>
              <a:t>Политика геноцида </a:t>
            </a:r>
            <a:br>
              <a:rPr lang="ru-RU" sz="4000" b="1">
                <a:ea typeface="Times New Roman"/>
              </a:rPr>
            </a:br>
            <a:r>
              <a:rPr lang="ru-RU" sz="4000" b="1">
                <a:ea typeface="Times New Roman"/>
              </a:rPr>
              <a:t>белорусского народа в годы Великой Отечественной войны</a:t>
            </a:r>
          </a:p>
        </p:txBody>
      </p:sp>
      <p:sp>
        <p:nvSpPr>
          <p:cNvPr id="14" name="TextBox 13">
            <a:extLst>
              <a:ext uri="{FF2B5EF4-FFF2-40B4-BE49-F238E27FC236}">
                <a16:creationId xmlns:a16="http://schemas.microsoft.com/office/drawing/2014/main" id="{D111A73E-14A1-4FED-BA23-5B61A5CE5124}"/>
              </a:ext>
            </a:extLst>
          </p:cNvPr>
          <p:cNvSpPr txBox="1"/>
          <p:nvPr/>
        </p:nvSpPr>
        <p:spPr>
          <a:xfrm>
            <a:off x="6400800" y="4419600"/>
            <a:ext cx="4800600" cy="1631216"/>
          </a:xfrm>
          <a:prstGeom prst="rect">
            <a:avLst/>
          </a:prstGeom>
          <a:noFill/>
        </p:spPr>
        <p:txBody>
          <a:bodyPr wrap="square">
            <a:spAutoFit/>
          </a:bodyPr>
          <a:lstStyle/>
          <a:p>
            <a:pPr marL="1588" indent="-1588" algn="ctr" eaLnBrk="1" hangingPunct="1">
              <a:buFont typeface="Wingdings" pitchFamily="2" charset="2"/>
              <a:buNone/>
            </a:pPr>
            <a:r>
              <a:rPr lang="ru-RU" sz="2000" i="1" kern="0">
                <a:solidFill>
                  <a:srgbClr val="C00000"/>
                </a:solidFill>
                <a:ea typeface="Times New Roman"/>
              </a:rPr>
              <a:t>(На основе информационно-аналитических материалов и документов, представленных Генеральной прокуратурой Республики Беларусь)</a:t>
            </a:r>
          </a:p>
        </p:txBody>
      </p:sp>
      <p:sp>
        <p:nvSpPr>
          <p:cNvPr id="11" name="TextBox 10">
            <a:extLst>
              <a:ext uri="{FF2B5EF4-FFF2-40B4-BE49-F238E27FC236}">
                <a16:creationId xmlns:a16="http://schemas.microsoft.com/office/drawing/2014/main" id="{C604D28B-32DF-4BB2-8FD6-88CF4D9C0249}"/>
              </a:ext>
            </a:extLst>
          </p:cNvPr>
          <p:cNvSpPr txBox="1"/>
          <p:nvPr/>
        </p:nvSpPr>
        <p:spPr>
          <a:xfrm>
            <a:off x="5257800" y="223832"/>
            <a:ext cx="6179126"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sz="2000" b="0" i="0">
                <a:solidFill>
                  <a:srgbClr val="333333"/>
                </a:solidFill>
                <a:effectLst/>
                <a:latin typeface="YS Text"/>
              </a:rPr>
              <a:t> </a:t>
            </a:r>
            <a:r>
              <a:rPr lang="en-US" sz="2000" b="1" i="0">
                <a:solidFill>
                  <a:srgbClr val="333333"/>
                </a:solidFill>
                <a:effectLst/>
                <a:ea typeface="Verdana" panose="020b0604030504040204" pitchFamily="34" charset="0"/>
              </a:rPr>
              <a:t>II </a:t>
            </a:r>
            <a:r>
              <a:rPr lang="ru-RU" sz="2000" b="1" i="0">
                <a:solidFill>
                  <a:srgbClr val="333333"/>
                </a:solidFill>
                <a:effectLst/>
                <a:ea typeface="Verdana" panose="020b0604030504040204" pitchFamily="34" charset="0"/>
              </a:rPr>
              <a:t>ступень – базовое образование</a:t>
            </a:r>
            <a:endParaRPr kumimoji="0" lang="ru-RU" sz="2000" b="1" i="0" u="none" strike="noStrike" kern="1200" cap="none" spc="0" normalizeH="0" baseline="0" noProof="0">
              <a:ln>
                <a:noFill/>
              </a:ln>
              <a:solidFill>
                <a:srgbClr val="333333"/>
              </a:solidFill>
              <a:effectLst/>
              <a:uLnTx/>
              <a:uFillTx/>
              <a:ea typeface="Verdana" pitchFamily="34" charset="0"/>
            </a:endParaRPr>
          </a:p>
        </p:txBody>
      </p:sp>
      <p:pic>
        <p:nvPicPr>
          <p:cNvPr id="3" name="Рисунок 2">
            <a:extLst>
              <a:ext uri="{FF2B5EF4-FFF2-40B4-BE49-F238E27FC236}">
                <a16:creationId xmlns:a16="http://schemas.microsoft.com/office/drawing/2014/main" id="{39AF5CD0-6C42-4654-AC03-DD14EA5D3A1B}"/>
              </a:ext>
            </a:extLst>
          </p:cNvPr>
          <p:cNvPicPr>
            <a:picLocks noChangeAspect="1"/>
          </p:cNvPicPr>
          <p:nvPr/>
        </p:nvPicPr>
        <p:blipFill>
          <a:blip r:embed="rId7"/>
          <a:stretch>
            <a:fillRect/>
          </a:stretch>
        </p:blipFill>
        <p:spPr>
          <a:xfrm>
            <a:off x="289600" y="2168272"/>
            <a:ext cx="2621507" cy="1780186"/>
          </a:xfrm>
          <a:prstGeom prst="rect">
            <a:avLst/>
          </a:prstGeom>
        </p:spPr>
      </p:pic>
    </p:spTree>
    <p:extLst>
      <p:ext uri="{BB962C8B-B14F-4D97-AF65-F5344CB8AC3E}">
        <p14:creationId xmlns:p14="http://schemas.microsoft.com/office/powerpoint/2010/main" val="1300830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Экономические, политические и социальные проявления оккупационного режима </a:t>
            </a: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10</a:t>
            </a:fld>
            <a:endParaRPr lang="ru-RU" altLang="ru-RU" sz="1200"/>
          </a:p>
        </p:txBody>
      </p:sp>
      <p:sp>
        <p:nvSpPr>
          <p:cNvPr id="11" name="Прямоугольник 10">
            <a:extLst>
              <a:ext uri="{FF2B5EF4-FFF2-40B4-BE49-F238E27FC236}">
                <a16:creationId xmlns:a16="http://schemas.microsoft.com/office/drawing/2014/main" id="{20EAA39E-3956-45F7-8F0D-245351C89DCB}"/>
              </a:ext>
            </a:extLst>
          </p:cNvPr>
          <p:cNvSpPr/>
          <p:nvPr/>
        </p:nvSpPr>
        <p:spPr>
          <a:xfrm>
            <a:off x="517190" y="5909564"/>
            <a:ext cx="4740610" cy="830997"/>
          </a:xfrm>
          <a:prstGeom prst="rect">
            <a:avLst/>
          </a:prstGeom>
          <a:solidFill>
            <a:srgbClr val="FFFFFF">
              <a:alpha val="78824"/>
            </a:srgbClr>
          </a:solidFill>
        </p:spPr>
        <p:txBody>
          <a:bodyPr wrap="square">
            <a:spAutoFit/>
          </a:bodyPr>
          <a:lstStyle/>
          <a:p>
            <a:pPr algn="ctr"/>
            <a:r>
              <a:rPr lang="ru-RU" sz="1600" i="1"/>
              <a:t>Жителей г. Минска грузят в железнодорожные вагоны для отправки на работу в Германию. 1941–1944 гг.</a:t>
            </a:r>
          </a:p>
        </p:txBody>
      </p:sp>
      <p:pic>
        <p:nvPicPr>
          <p:cNvPr id="9" name="Рисунок 8">
            <a:extLst>
              <a:ext uri="{FF2B5EF4-FFF2-40B4-BE49-F238E27FC236}">
                <a16:creationId xmlns:a16="http://schemas.microsoft.com/office/drawing/2014/main" id="{D809FA00-2104-47D7-82C8-5D055C8030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762000" y="1748869"/>
            <a:ext cx="4495800" cy="4138252"/>
          </a:xfrm>
          <a:prstGeom prst="rect">
            <a:avLst/>
          </a:prstGeom>
        </p:spPr>
      </p:pic>
      <p:sp>
        <p:nvSpPr>
          <p:cNvPr id="10" name="Прямоугольник 9">
            <a:extLst>
              <a:ext uri="{FF2B5EF4-FFF2-40B4-BE49-F238E27FC236}">
                <a16:creationId xmlns:a16="http://schemas.microsoft.com/office/drawing/2014/main" id="{72154A52-0369-4A95-A38D-4067C5FDBAAC}"/>
              </a:ext>
            </a:extLst>
          </p:cNvPr>
          <p:cNvSpPr/>
          <p:nvPr/>
        </p:nvSpPr>
        <p:spPr>
          <a:xfrm>
            <a:off x="5562600" y="2432204"/>
            <a:ext cx="6144679" cy="2308324"/>
          </a:xfrm>
          <a:prstGeom prst="rect">
            <a:avLst/>
          </a:prstGeom>
        </p:spPr>
        <p:txBody>
          <a:bodyPr wrap="square">
            <a:spAutoFit/>
          </a:bodyPr>
          <a:lstStyle/>
          <a:p>
            <a:pPr indent="457200" algn="just"/>
            <a:r>
              <a:rPr lang="ru-RU"/>
              <a:t>Во время войны общее число принудительных трудовых лагерей в Третьем рейхе составляло</a:t>
            </a:r>
            <a:r>
              <a:rPr lang="ru-RU">
                <a:solidFill>
                  <a:srgbClr val="C00000"/>
                </a:solidFill>
              </a:rPr>
              <a:t> </a:t>
            </a:r>
            <a:r>
              <a:rPr lang="ru-RU" b="1">
                <a:solidFill>
                  <a:srgbClr val="C00000"/>
                </a:solidFill>
              </a:rPr>
              <a:t>20 000</a:t>
            </a:r>
            <a:r>
              <a:rPr lang="ru-RU" b="1"/>
              <a:t>.</a:t>
            </a:r>
            <a:r>
              <a:rPr lang="ru-RU" b="1">
                <a:solidFill>
                  <a:srgbClr val="FF0000"/>
                </a:solidFill>
              </a:rPr>
              <a:t> </a:t>
            </a:r>
          </a:p>
          <a:p>
            <a:pPr indent="457200" algn="just"/>
            <a:endParaRPr lang="ru-RU" b="1">
              <a:solidFill>
                <a:srgbClr val="FF0000"/>
              </a:solidFill>
            </a:endParaRPr>
          </a:p>
          <a:p>
            <a:pPr indent="457200" algn="just"/>
            <a:r>
              <a:rPr lang="ru-RU"/>
              <a:t>Согласно официальной статистике к середине 1944 г. в Германии насчитывалось</a:t>
            </a:r>
            <a:br>
              <a:rPr lang="ru-RU"/>
            </a:br>
            <a:r>
              <a:rPr lang="ru-RU" b="1">
                <a:solidFill>
                  <a:srgbClr val="C00000"/>
                </a:solidFill>
              </a:rPr>
              <a:t>5,7 миллиона </a:t>
            </a:r>
            <a:r>
              <a:rPr lang="ru-RU"/>
              <a:t>иностранных рабочих. Из них две трети были из Польши и Советского Союза. </a:t>
            </a:r>
            <a:endParaRPr lang="be-BY"/>
          </a:p>
        </p:txBody>
      </p:sp>
    </p:spTree>
    <p:extLst>
      <p:ext uri="{BB962C8B-B14F-4D97-AF65-F5344CB8AC3E}">
        <p14:creationId xmlns:p14="http://schemas.microsoft.com/office/powerpoint/2010/main" val="3288091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Экономические, политические и социальные проявления оккупационного режима </a:t>
            </a: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11</a:t>
            </a:fld>
            <a:endParaRPr lang="ru-RU" altLang="ru-RU" sz="1200"/>
          </a:p>
        </p:txBody>
      </p:sp>
      <p:sp>
        <p:nvSpPr>
          <p:cNvPr id="13" name="Прямоугольник 12">
            <a:extLst>
              <a:ext uri="{FF2B5EF4-FFF2-40B4-BE49-F238E27FC236}">
                <a16:creationId xmlns:a16="http://schemas.microsoft.com/office/drawing/2014/main" id="{B292DB25-9216-4C09-A831-F44FCC01724D}"/>
              </a:ext>
            </a:extLst>
          </p:cNvPr>
          <p:cNvSpPr/>
          <p:nvPr/>
        </p:nvSpPr>
        <p:spPr>
          <a:xfrm>
            <a:off x="387881" y="5722203"/>
            <a:ext cx="5589058" cy="584775"/>
          </a:xfrm>
          <a:prstGeom prst="rect">
            <a:avLst/>
          </a:prstGeom>
          <a:solidFill>
            <a:srgbClr val="FFFFFF">
              <a:alpha val="78824"/>
            </a:srgbClr>
          </a:solidFill>
        </p:spPr>
        <p:txBody>
          <a:bodyPr wrap="square">
            <a:spAutoFit/>
          </a:bodyPr>
          <a:lstStyle/>
          <a:p>
            <a:pPr algn="ctr"/>
            <a:r>
              <a:rPr lang="ru-RU" sz="1600" i="1"/>
              <a:t>Оккупационные власти отправляют на работу в Германию гражданское население. 1943–1944 гг.</a:t>
            </a:r>
            <a:endParaRPr lang="be-BY" sz="1600" i="1"/>
          </a:p>
        </p:txBody>
      </p:sp>
      <p:sp>
        <p:nvSpPr>
          <p:cNvPr id="11" name="Прямоугольник 10">
            <a:extLst>
              <a:ext uri="{FF2B5EF4-FFF2-40B4-BE49-F238E27FC236}">
                <a16:creationId xmlns:a16="http://schemas.microsoft.com/office/drawing/2014/main" id="{20EAA39E-3956-45F7-8F0D-245351C89DCB}"/>
              </a:ext>
            </a:extLst>
          </p:cNvPr>
          <p:cNvSpPr/>
          <p:nvPr/>
        </p:nvSpPr>
        <p:spPr>
          <a:xfrm>
            <a:off x="6292395" y="5722203"/>
            <a:ext cx="5577838" cy="830997"/>
          </a:xfrm>
          <a:prstGeom prst="rect">
            <a:avLst/>
          </a:prstGeom>
          <a:solidFill>
            <a:srgbClr val="FFFFFF">
              <a:alpha val="78824"/>
            </a:srgbClr>
          </a:solidFill>
        </p:spPr>
        <p:txBody>
          <a:bodyPr wrap="square">
            <a:spAutoFit/>
          </a:bodyPr>
          <a:lstStyle/>
          <a:p>
            <a:pPr algn="ctr"/>
            <a:r>
              <a:rPr lang="ru-RU" sz="1600" i="1"/>
              <a:t>Солдаты войск СС сопровождают машины с жителями г. Могилева перед отправкой в Германию. 1943 г.</a:t>
            </a:r>
          </a:p>
        </p:txBody>
      </p:sp>
      <p:pic>
        <p:nvPicPr>
          <p:cNvPr id="9" name="Рисунок 8">
            <a:extLst>
              <a:ext uri="{FF2B5EF4-FFF2-40B4-BE49-F238E27FC236}">
                <a16:creationId xmlns:a16="http://schemas.microsoft.com/office/drawing/2014/main" id="{6056F880-EFB6-4084-B26C-23E1C6F490A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361426" y="1995479"/>
            <a:ext cx="5615513" cy="3492000"/>
          </a:xfrm>
          <a:prstGeom prst="rect">
            <a:avLst/>
          </a:prstGeom>
        </p:spPr>
      </p:pic>
      <p:pic>
        <p:nvPicPr>
          <p:cNvPr id="10" name="Рисунок 9">
            <a:extLst>
              <a:ext uri="{FF2B5EF4-FFF2-40B4-BE49-F238E27FC236}">
                <a16:creationId xmlns:a16="http://schemas.microsoft.com/office/drawing/2014/main" id="{D0EA5DF9-B131-41DD-A072-676275E02B0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6481833" y="1995479"/>
            <a:ext cx="5198962" cy="3492000"/>
          </a:xfrm>
          <a:prstGeom prst="rect">
            <a:avLst/>
          </a:prstGeom>
        </p:spPr>
      </p:pic>
    </p:spTree>
    <p:extLst>
      <p:ext uri="{BB962C8B-B14F-4D97-AF65-F5344CB8AC3E}">
        <p14:creationId xmlns:p14="http://schemas.microsoft.com/office/powerpoint/2010/main" val="31044868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Экономические, политические и социальные проявления оккупационного режима </a:t>
            </a: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12</a:t>
            </a:fld>
            <a:endParaRPr lang="ru-RU" altLang="ru-RU" sz="1200"/>
          </a:p>
        </p:txBody>
      </p:sp>
      <p:sp>
        <p:nvSpPr>
          <p:cNvPr id="11" name="Прямоугольник 10">
            <a:extLst>
              <a:ext uri="{FF2B5EF4-FFF2-40B4-BE49-F238E27FC236}">
                <a16:creationId xmlns:a16="http://schemas.microsoft.com/office/drawing/2014/main" id="{20EAA39E-3956-45F7-8F0D-245351C89DCB}"/>
              </a:ext>
            </a:extLst>
          </p:cNvPr>
          <p:cNvSpPr/>
          <p:nvPr/>
        </p:nvSpPr>
        <p:spPr>
          <a:xfrm>
            <a:off x="628650" y="5854314"/>
            <a:ext cx="7227570" cy="830997"/>
          </a:xfrm>
          <a:prstGeom prst="rect">
            <a:avLst/>
          </a:prstGeom>
          <a:solidFill>
            <a:srgbClr val="FFFFFF">
              <a:alpha val="78824"/>
            </a:srgbClr>
          </a:solidFill>
        </p:spPr>
        <p:txBody>
          <a:bodyPr wrap="square">
            <a:spAutoFit/>
          </a:bodyPr>
          <a:lstStyle/>
          <a:p>
            <a:pPr algn="r"/>
            <a:r>
              <a:rPr lang="ru-RU" sz="1600" i="1"/>
              <a:t>Молодежь прощается </a:t>
            </a:r>
            <a:br>
              <a:rPr lang="ru-RU" sz="1600" i="1"/>
            </a:br>
            <a:r>
              <a:rPr lang="ru-RU" sz="1600" i="1"/>
              <a:t>с родными перед отправкой в Германию на железнодорожной станции в Бобруйске. Апрель 1944 г.</a:t>
            </a:r>
            <a:endParaRPr lang="be-BY" sz="1600" i="1"/>
          </a:p>
        </p:txBody>
      </p:sp>
      <p:sp>
        <p:nvSpPr>
          <p:cNvPr id="8" name="Прямоугольник 7">
            <a:extLst>
              <a:ext uri="{FF2B5EF4-FFF2-40B4-BE49-F238E27FC236}">
                <a16:creationId xmlns:a16="http://schemas.microsoft.com/office/drawing/2014/main" id="{627C21A5-9078-4604-9E21-6E90999FD17F}"/>
              </a:ext>
            </a:extLst>
          </p:cNvPr>
          <p:cNvSpPr/>
          <p:nvPr/>
        </p:nvSpPr>
        <p:spPr>
          <a:xfrm>
            <a:off x="533400" y="1981200"/>
            <a:ext cx="5943600" cy="3416320"/>
          </a:xfrm>
          <a:prstGeom prst="rect">
            <a:avLst/>
          </a:prstGeom>
        </p:spPr>
        <p:txBody>
          <a:bodyPr wrap="square">
            <a:spAutoFit/>
          </a:bodyPr>
          <a:lstStyle/>
          <a:p>
            <a:pPr indent="457200" algn="just"/>
            <a:r>
              <a:rPr lang="ru-RU"/>
              <a:t>За время оккупации на принудительные работы в Германию и захваченные ею страны из Беларуси вывезли почти </a:t>
            </a:r>
            <a:r>
              <a:rPr lang="ru-RU" b="1"/>
              <a:t>385 тысяч человек</a:t>
            </a:r>
            <a:r>
              <a:rPr lang="ru-RU"/>
              <a:t>, в том числе более </a:t>
            </a:r>
            <a:br>
              <a:rPr lang="ru-RU"/>
            </a:br>
            <a:r>
              <a:rPr lang="ru-RU"/>
              <a:t>24 тысяч детей. </a:t>
            </a:r>
          </a:p>
          <a:p>
            <a:pPr indent="457200" algn="just"/>
            <a:endParaRPr lang="ru-RU"/>
          </a:p>
          <a:p>
            <a:pPr indent="457200" algn="just"/>
            <a:r>
              <a:rPr lang="ru-RU"/>
              <a:t>В основном забирали трудоспособное население, преимущественно молодежь. </a:t>
            </a:r>
          </a:p>
          <a:p>
            <a:pPr indent="457200" algn="just"/>
            <a:endParaRPr lang="ru-RU"/>
          </a:p>
          <a:p>
            <a:pPr indent="457200" algn="just"/>
            <a:r>
              <a:rPr lang="ru-RU"/>
              <a:t>По неуточненным</a:t>
            </a:r>
            <a:r>
              <a:rPr lang="ru-RU">
                <a:solidFill>
                  <a:srgbClr val="C00000"/>
                </a:solidFill>
              </a:rPr>
              <a:t> </a:t>
            </a:r>
            <a:r>
              <a:rPr lang="ru-RU"/>
              <a:t>данным, после разгрома нацистской Германии в Беларусь вернулось только </a:t>
            </a:r>
            <a:r>
              <a:rPr lang="ru-RU" b="1"/>
              <a:t>160 тысяч человек</a:t>
            </a:r>
            <a:r>
              <a:rPr lang="ru-RU"/>
              <a:t>. </a:t>
            </a:r>
          </a:p>
        </p:txBody>
      </p:sp>
      <p:pic>
        <p:nvPicPr>
          <p:cNvPr id="12" name="Рисунок 11">
            <a:extLst>
              <a:ext uri="{FF2B5EF4-FFF2-40B4-BE49-F238E27FC236}">
                <a16:creationId xmlns:a16="http://schemas.microsoft.com/office/drawing/2014/main" id="{01743523-E1EB-43DC-A6AA-32B40F17DD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7924800" y="1549767"/>
            <a:ext cx="3478475" cy="5135544"/>
          </a:xfrm>
          <a:prstGeom prst="rect">
            <a:avLst/>
          </a:prstGeom>
        </p:spPr>
      </p:pic>
    </p:spTree>
    <p:extLst>
      <p:ext uri="{BB962C8B-B14F-4D97-AF65-F5344CB8AC3E}">
        <p14:creationId xmlns:p14="http://schemas.microsoft.com/office/powerpoint/2010/main" val="17605739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Заголовок 1">
            <a:extLst>
              <a:ext uri="{FF2B5EF4-FFF2-40B4-BE49-F238E27FC236}">
                <a16:creationId xmlns:a16="http://schemas.microsoft.com/office/drawing/2014/main" id="{1DAAE271-B40D-4164-8B16-C955089FFC51}"/>
              </a:ext>
            </a:extLst>
          </p:cNvPr>
          <p:cNvSpPr txBox="1">
            <a:spLocks noChangeArrowheads="1"/>
          </p:cNvSpPr>
          <p:nvPr/>
        </p:nvSpPr>
        <p:spPr>
          <a:xfrm>
            <a:off x="152400" y="256784"/>
            <a:ext cx="11887200" cy="1182687"/>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r>
              <a:rPr lang="ru-RU" altLang="ru-RU" sz="3200" b="1" kern="0">
                <a:solidFill>
                  <a:srgbClr val="C00000"/>
                </a:solidFill>
                <a:latin typeface="Verdana" pitchFamily="34" charset="0"/>
                <a:ea typeface="Verdana" panose="020b0604030504040204" pitchFamily="34" charset="0"/>
                <a:cs typeface="Times New Roman" panose="02020603050405020304" pitchFamily="18" charset="0"/>
              </a:rPr>
              <a:t>Мемориальный комплекс «Детям – жертвам войны»</a:t>
            </a:r>
            <a:endParaRPr lang="ru-RU" sz="3200" b="1" strike="sngStrike" kern="0">
              <a:solidFill>
                <a:schemeClr val="tx1"/>
              </a:solidFill>
              <a:latin typeface="Verdana" panose="020b0604030504040204" pitchFamily="34" charset="0"/>
              <a:ea typeface="Verdana" pitchFamily="34" charset="0"/>
              <a:cs typeface="Times New Roman" panose="02020603050405020304" pitchFamily="18" charset="0"/>
            </a:endParaRPr>
          </a:p>
        </p:txBody>
      </p:sp>
      <p:pic>
        <p:nvPicPr>
          <p:cNvPr id="8" name="Рисунок 7" descr="ÐÐ°ÑÑÐ¸Ð½ÐºÐ¸ Ð¿Ð¾ Ð·Ð°Ð¿ÑÐ¾ÑÑ ÐºÑÐ°ÑÐ½ÑÐ¹ Ð±ÐµÑÐµÐ³">
            <a:extLst>
              <a:ext uri="{FF2B5EF4-FFF2-40B4-BE49-F238E27FC236}">
                <a16:creationId xmlns:a16="http://schemas.microsoft.com/office/drawing/2014/main" id="{50A1AD71-D380-4B2F-95C8-FFAC7A1EB4A0}"/>
              </a:ext>
            </a:extLst>
          </p:cNvPr>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bwMode="auto">
          <a:xfrm>
            <a:off x="850706" y="1814270"/>
            <a:ext cx="5638800" cy="3305260"/>
          </a:xfrm>
          <a:prstGeom prst="rect">
            <a:avLst/>
          </a:prstGeom>
          <a:noFill/>
          <a:ln w="9525">
            <a:noFill/>
            <a:miter lim="800000"/>
          </a:ln>
        </p:spPr>
      </p:pic>
      <p:sp>
        <p:nvSpPr>
          <p:cNvPr id="9" name="Прямоугольник 8">
            <a:extLst>
              <a:ext uri="{FF2B5EF4-FFF2-40B4-BE49-F238E27FC236}">
                <a16:creationId xmlns:a16="http://schemas.microsoft.com/office/drawing/2014/main" id="{9798E6FD-6938-41CD-9B41-BBFE7D8FFECD}"/>
              </a:ext>
            </a:extLst>
          </p:cNvPr>
          <p:cNvSpPr/>
          <p:nvPr/>
        </p:nvSpPr>
        <p:spPr>
          <a:xfrm>
            <a:off x="708529" y="5308965"/>
            <a:ext cx="5780978" cy="584775"/>
          </a:xfrm>
          <a:prstGeom prst="rect">
            <a:avLst/>
          </a:prstGeom>
        </p:spPr>
        <p:txBody>
          <a:bodyPr wrap="square">
            <a:spAutoFit/>
          </a:bodyPr>
          <a:lstStyle/>
          <a:p>
            <a:pPr algn="just"/>
            <a:r>
              <a:rPr lang="ru-RU" sz="1600" i="1"/>
              <a:t>Первый на Европейском континенте мемориальный комплекс, посвященный детям - жертвам войны.</a:t>
            </a:r>
            <a:endParaRPr lang="x-none" sz="1600" i="1"/>
          </a:p>
        </p:txBody>
      </p:sp>
      <p:sp>
        <p:nvSpPr>
          <p:cNvPr id="12" name="Номер слайда 5">
            <a:extLst>
              <a:ext uri="{FF2B5EF4-FFF2-40B4-BE49-F238E27FC236}">
                <a16:creationId xmlns:a16="http://schemas.microsoft.com/office/drawing/2014/main" id="{29C06DDD-620C-444F-8D11-F14560C99BC8}"/>
              </a:ext>
            </a:extLst>
          </p:cNvPr>
          <p:cNvSpPr txBox="1">
            <a:spLocks noGrp="1"/>
          </p:cNvSpPr>
          <p:nvPr/>
        </p:nvSpPr>
        <p:spPr bwMode="auto">
          <a:xfrm>
            <a:off x="9982200" y="6356737"/>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6F91F1DD-E4BD-4D51-ADD4-5F13B196F93B}" type="slidenum">
              <a:rPr lang="ru-RU" altLang="ru-RU" sz="1200"/>
              <a:pPr algn="r" eaLnBrk="1" hangingPunct="1"/>
              <a:t>13</a:t>
            </a:fld>
            <a:endParaRPr lang="ru-RU" altLang="ru-RU" sz="1200"/>
          </a:p>
        </p:txBody>
      </p:sp>
      <p:sp>
        <p:nvSpPr>
          <p:cNvPr id="13" name="TextBox 12">
            <a:extLst>
              <a:ext uri="{FF2B5EF4-FFF2-40B4-BE49-F238E27FC236}">
                <a16:creationId xmlns:a16="http://schemas.microsoft.com/office/drawing/2014/main" id="{CF1856E9-49E8-48D9-9441-3A8CC6C82994}"/>
              </a:ext>
            </a:extLst>
          </p:cNvPr>
          <p:cNvSpPr txBox="1"/>
          <p:nvPr/>
        </p:nvSpPr>
        <p:spPr>
          <a:xfrm>
            <a:off x="6781800" y="1927668"/>
            <a:ext cx="4800600" cy="1169551"/>
          </a:xfrm>
          <a:prstGeom prst="rect">
            <a:avLst/>
          </a:prstGeom>
          <a:noFill/>
        </p:spPr>
        <p:txBody>
          <a:bodyPr wrap="square">
            <a:spAutoFit/>
          </a:bodyPr>
          <a:lstStyle/>
          <a:p>
            <a:pPr marL="0" indent="457200" algn="just">
              <a:spcBef>
                <a:spcPct val="0"/>
              </a:spcBef>
              <a:buNone/>
            </a:pPr>
            <a:r>
              <a:rPr lang="ru-RU" sz="1800"/>
              <a:t>Сегодня установлены имена и фамилии только </a:t>
            </a:r>
            <a:r>
              <a:rPr lang="ru-RU" sz="1800" b="1">
                <a:solidFill>
                  <a:srgbClr val="C00000"/>
                </a:solidFill>
              </a:rPr>
              <a:t>15</a:t>
            </a:r>
            <a:r>
              <a:rPr lang="ru-RU" sz="1800"/>
              <a:t> из </a:t>
            </a:r>
            <a:r>
              <a:rPr lang="ru-RU" sz="1800" b="1"/>
              <a:t>1990</a:t>
            </a:r>
            <a:r>
              <a:rPr lang="ru-RU" sz="1800"/>
              <a:t> вывезенных детей.</a:t>
            </a:r>
          </a:p>
          <a:p>
            <a:pPr marL="0" indent="0" algn="just">
              <a:spcBef>
                <a:spcPct val="0"/>
              </a:spcBef>
              <a:buNone/>
            </a:pPr>
            <a:r>
              <a:rPr lang="ru-RU" sz="1600"/>
              <a:t>		</a:t>
            </a:r>
          </a:p>
        </p:txBody>
      </p:sp>
      <p:pic>
        <p:nvPicPr>
          <p:cNvPr id="14" name="Рисунок 13">
            <a:extLst>
              <a:ext uri="{FF2B5EF4-FFF2-40B4-BE49-F238E27FC236}">
                <a16:creationId xmlns:a16="http://schemas.microsoft.com/office/drawing/2014/main" id="{2B7048F8-FF2E-4F64-9D41-83EE255F48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6674655" y="3436620"/>
            <a:ext cx="5364945" cy="28714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Заголовок 1">
            <a:extLst>
              <a:ext uri="{FF2B5EF4-FFF2-40B4-BE49-F238E27FC236}">
                <a16:creationId xmlns:a16="http://schemas.microsoft.com/office/drawing/2014/main" id="{1DAAE271-B40D-4164-8B16-C955089FFC51}"/>
              </a:ext>
            </a:extLst>
          </p:cNvPr>
          <p:cNvSpPr txBox="1">
            <a:spLocks noChangeArrowheads="1"/>
          </p:cNvSpPr>
          <p:nvPr/>
        </p:nvSpPr>
        <p:spPr>
          <a:xfrm>
            <a:off x="708528" y="62885"/>
            <a:ext cx="10873871" cy="1182687"/>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90000"/>
              </a:lnSpc>
            </a:pPr>
            <a:r>
              <a:rPr lang="ru-RU" altLang="ru-RU" sz="3200" b="1" kern="0">
                <a:solidFill>
                  <a:srgbClr val="C00000"/>
                </a:solidFill>
              </a:rPr>
              <a:t>Геноцид белорусского народа</a:t>
            </a:r>
            <a:br>
              <a:rPr lang="ru-RU" altLang="ru-RU" sz="3200" b="1" kern="0">
                <a:solidFill>
                  <a:srgbClr val="C00000"/>
                </a:solidFill>
              </a:rPr>
            </a:br>
            <a:r>
              <a:rPr lang="ru-RU" altLang="ru-RU" sz="3200" b="1" kern="0">
                <a:solidFill>
                  <a:srgbClr val="C00000"/>
                </a:solidFill>
              </a:rPr>
              <a:t>в годы Великой Отечественной войны:</a:t>
            </a:r>
            <a:br>
              <a:rPr lang="ru-RU" altLang="ru-RU" sz="3200" b="1" kern="0">
                <a:solidFill>
                  <a:srgbClr val="C00000"/>
                </a:solidFill>
              </a:rPr>
            </a:br>
            <a:r>
              <a:rPr lang="ru-RU" altLang="ru-RU" sz="3200" b="1" kern="0">
                <a:solidFill>
                  <a:srgbClr val="C00000"/>
                </a:solidFill>
              </a:rPr>
              <a:t>судьбы подростков</a:t>
            </a:r>
            <a:endParaRPr lang="ru-RU" sz="2000" kern="0">
              <a:solidFill>
                <a:schemeClr val="tx1"/>
              </a:solidFill>
            </a:endParaRPr>
          </a:p>
        </p:txBody>
      </p:sp>
      <p:sp>
        <p:nvSpPr>
          <p:cNvPr id="12" name="Номер слайда 5">
            <a:extLst>
              <a:ext uri="{FF2B5EF4-FFF2-40B4-BE49-F238E27FC236}">
                <a16:creationId xmlns:a16="http://schemas.microsoft.com/office/drawing/2014/main" id="{29C06DDD-620C-444F-8D11-F14560C99BC8}"/>
              </a:ext>
            </a:extLst>
          </p:cNvPr>
          <p:cNvSpPr txBox="1">
            <a:spLocks noGrp="1"/>
          </p:cNvSpPr>
          <p:nvPr/>
        </p:nvSpPr>
        <p:spPr bwMode="auto">
          <a:xfrm>
            <a:off x="10134600" y="6356737"/>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6F91F1DD-E4BD-4D51-ADD4-5F13B196F93B}" type="slidenum">
              <a:rPr lang="ru-RU" altLang="ru-RU" sz="1200"/>
              <a:pPr algn="r" eaLnBrk="1" hangingPunct="1"/>
              <a:t>14</a:t>
            </a:fld>
            <a:endParaRPr lang="ru-RU" altLang="ru-RU" sz="1200"/>
          </a:p>
        </p:txBody>
      </p:sp>
      <p:sp>
        <p:nvSpPr>
          <p:cNvPr id="10" name="Содержимое 2">
            <a:extLst>
              <a:ext uri="{FF2B5EF4-FFF2-40B4-BE49-F238E27FC236}">
                <a16:creationId xmlns:a16="http://schemas.microsoft.com/office/drawing/2014/main" id="{AFE9DEAE-95CB-4421-ABB3-AF148CFD8C5D}"/>
              </a:ext>
            </a:extLst>
          </p:cNvPr>
          <p:cNvSpPr txBox="1"/>
          <p:nvPr/>
        </p:nvSpPr>
        <p:spPr>
          <a:xfrm>
            <a:off x="381000" y="1752600"/>
            <a:ext cx="11353800" cy="4755148"/>
          </a:xfrm>
          <a:prstGeom prst="rect">
            <a:avLst/>
          </a:prstGeom>
          <a:solidFill>
            <a:srgbClr val="FFFFFF">
              <a:alpha val="78824"/>
            </a:srgbClr>
          </a:solidFill>
        </p:spPr>
        <p:txBody>
          <a:bodyPr wrap="square">
            <a:spAutoFit/>
          </a:bodyPr>
          <a:lstStyle>
            <a:defPPr>
              <a:defRPr lang="ru-RU"/>
            </a:defPPr>
            <a:lvl1pPr algn="ctr">
              <a:defRPr sz="1600" i="1"/>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algn="l"/>
            <a:r>
              <a:rPr lang="ru-RU" sz="1400" b="1">
                <a:solidFill>
                  <a:srgbClr val="7030A0"/>
                </a:solidFill>
                <a:latin typeface="+mn-lt"/>
              </a:rPr>
              <a:t>Из открытого письма жительницы белорусского поселка Шумилино Зинаиды Лишаковой гражданину ФРГ  - сыну Йозефа Менгеле (1985 г.) </a:t>
            </a:r>
          </a:p>
          <a:p>
            <a:endParaRPr lang="ru-RU"/>
          </a:p>
          <a:p>
            <a:pPr algn="just"/>
            <a:r>
              <a:rPr lang="ru-RU"/>
              <a:t>Вы родились в 1944 г. За год до этого я … попала в концлагерь Освенцим … в барак N 25.</a:t>
            </a:r>
          </a:p>
          <a:p>
            <a:pPr algn="just"/>
            <a:endParaRPr lang="ru-RU" sz="1200"/>
          </a:p>
          <a:p>
            <a:pPr algn="just"/>
            <a:r>
              <a:rPr lang="ru-RU"/>
              <a:t>Нас положили на нары, облитые какой-то пахучей жидкостью. К утру на коже у нас открылись раны, мышечная ткань начала распадаться, боль была невыносимая. Потом тех, кто мог еще передвигаться, заставили перейти в правую часть барака, где стояла ванна с раствором молочного цвета. Ваш отец появился как привидение: в скафандре, глаза спрятаны за очками. Нас бросили в эту ванну и... многие начали умолять, чтобы их отправили в печь, другие от боли потеряли рассудок. После шестой "ванны" у меня затянулись раны. Я стала одной из любимых пациенток вашего отца, он очень гордился своим результатом и чаще других демонстрировал мое тело перед комиссиями. Кожа у меня стала безобразной, мертвой, серого цвета...</a:t>
            </a:r>
          </a:p>
          <a:p>
            <a:pPr algn="just"/>
            <a:endParaRPr lang="ru-RU" sz="1200"/>
          </a:p>
          <a:p>
            <a:pPr algn="just"/>
            <a:r>
              <a:rPr lang="ru-RU"/>
              <a:t>…Мне удалось выжить. Я вернулась домой и недосчиталась 28 человек из моей большой родни, которых унесла война. Мама, увидев мое тело, упала, как подкошенная. Ее парализовало, она </a:t>
            </a:r>
            <a:br>
              <a:rPr lang="ru-RU"/>
            </a:br>
            <a:r>
              <a:rPr lang="ru-RU"/>
              <a:t>21 год пролежала без движения, каждый день проклиная вашего отца.</a:t>
            </a:r>
          </a:p>
          <a:p>
            <a:pPr algn="just"/>
            <a:endParaRPr lang="ru-RU" sz="1100"/>
          </a:p>
          <a:p>
            <a:pPr algn="just"/>
            <a:r>
              <a:rPr lang="ru-RU"/>
              <a:t>А я вот живу. У меня нет семьи, нет детей, и кожа моя осталась той же, какой ее сделал ваш отец - палач Освенцима Йозеф Менгеле.</a:t>
            </a:r>
          </a:p>
        </p:txBody>
      </p:sp>
    </p:spTree>
    <p:extLst>
      <p:ext uri="{BB962C8B-B14F-4D97-AF65-F5344CB8AC3E}">
        <p14:creationId xmlns:p14="http://schemas.microsoft.com/office/powerpoint/2010/main" val="39121008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1" y="197267"/>
            <a:ext cx="12191999" cy="1302921"/>
          </a:xfrm>
          <a:solidFill>
            <a:srgbClr val="FFFFFF">
              <a:alpha val="7882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algn="ctr">
              <a:lnSpc>
                <a:spcPct val="107000"/>
              </a:lnSpc>
              <a:spcAft>
                <a:spcPts val="800"/>
              </a:spcAft>
            </a:pPr>
            <a:r>
              <a:rPr lang="ru-RU" sz="2400" b="1">
                <a:solidFill>
                  <a:schemeClr val="accent2"/>
                </a:solidFill>
                <a:effectLst/>
                <a:ea typeface="Calibri" panose="020f0502020204030204" pitchFamily="34" charset="0"/>
                <a:cs typeface="Times New Roman" panose="02020603050405020304" pitchFamily="18" charset="0"/>
              </a:rPr>
              <a:t>Мемориальный комплекс «Тростенец» – </a:t>
            </a:r>
            <a:r>
              <a:rPr lang="ru-RU" sz="2400" b="1">
                <a:solidFill>
                  <a:schemeClr val="tx1"/>
                </a:solidFill>
                <a:effectLst/>
                <a:ea typeface="Calibri" panose="020f0502020204030204" pitchFamily="34" charset="0"/>
                <a:cs typeface="Times New Roman" panose="02020603050405020304" pitchFamily="18" charset="0"/>
              </a:rPr>
              <a:t>напоминание всему миру о трагических событиях Великой Отечественной войны</a:t>
            </a:r>
            <a:br>
              <a:rPr lang="ru-RU" sz="2800">
                <a:effectLst/>
                <a:ea typeface="Calibri" panose="020f0502020204030204" pitchFamily="34" charset="0"/>
                <a:cs typeface="Times New Roman" panose="02020603050405020304" pitchFamily="18" charset="0"/>
              </a:rPr>
            </a:br>
            <a:endParaRPr lang="ru-RU" altLang="ru-RU" sz="2800" b="1" strike="sngStrike">
              <a:solidFill>
                <a:schemeClr val="tx1"/>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15</a:t>
            </a:fld>
            <a:endParaRPr lang="ru-RU" altLang="ru-RU" sz="1200"/>
          </a:p>
        </p:txBody>
      </p:sp>
      <p:pic>
        <p:nvPicPr>
          <p:cNvPr id="4" name="Рисунок 3">
            <a:extLst>
              <a:ext uri="{FF2B5EF4-FFF2-40B4-BE49-F238E27FC236}">
                <a16:creationId xmlns:a16="http://schemas.microsoft.com/office/drawing/2014/main" id="{68CEDE3B-72E2-47B9-8779-5D219172BD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752600"/>
            <a:ext cx="5438959" cy="4212000"/>
          </a:xfrm>
          <a:prstGeom prst="rect">
            <a:avLst/>
          </a:prstGeom>
        </p:spPr>
      </p:pic>
      <p:sp>
        <p:nvSpPr>
          <p:cNvPr id="9" name="TextBox 8">
            <a:extLst>
              <a:ext uri="{FF2B5EF4-FFF2-40B4-BE49-F238E27FC236}">
                <a16:creationId xmlns:a16="http://schemas.microsoft.com/office/drawing/2014/main" id="{CB239DF6-B955-4A3E-B04B-0FF9D29F3FDA}"/>
              </a:ext>
            </a:extLst>
          </p:cNvPr>
          <p:cNvSpPr txBox="1"/>
          <p:nvPr/>
        </p:nvSpPr>
        <p:spPr>
          <a:xfrm>
            <a:off x="325939" y="6011061"/>
            <a:ext cx="5577840" cy="584775"/>
          </a:xfrm>
          <a:prstGeom prst="rect">
            <a:avLst/>
          </a:prstGeom>
          <a:solidFill>
            <a:srgbClr val="FFFFFF">
              <a:alpha val="78824"/>
            </a:srgbClr>
          </a:solidFill>
        </p:spPr>
        <p:txBody>
          <a:bodyPr wrap="square">
            <a:spAutoFit/>
          </a:bodyPr>
          <a:lstStyle>
            <a:defPPr>
              <a:defRPr lang="ru-RU"/>
            </a:defPPr>
            <a:lvl1pPr algn="r">
              <a:defRPr sz="1600" i="1"/>
            </a:lvl1pPr>
          </a:lstStyle>
          <a:p>
            <a:pPr algn="l"/>
            <a:r>
              <a:rPr lang="be-BY"/>
              <a:t>«Ворота памяти». </a:t>
            </a:r>
          </a:p>
          <a:p>
            <a:pPr algn="l"/>
            <a:r>
              <a:rPr lang="be-BY"/>
              <a:t>Мемориальный комплекс «Тростенец»</a:t>
            </a:r>
          </a:p>
        </p:txBody>
      </p:sp>
      <p:pic>
        <p:nvPicPr>
          <p:cNvPr id="10" name="Picture 4" descr="Малый Тростенец – Österreichische Botschaft Minsk">
            <a:extLst>
              <a:ext uri="{FF2B5EF4-FFF2-40B4-BE49-F238E27FC236}">
                <a16:creationId xmlns:a16="http://schemas.microsoft.com/office/drawing/2014/main" id="{ED3D2AEA-3A01-496B-9C7E-361CBFE2AE0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bwMode="auto">
          <a:xfrm>
            <a:off x="6095999" y="1752600"/>
            <a:ext cx="5846025" cy="4212000"/>
          </a:xfrm>
          <a:prstGeom prst="rect">
            <a:avLst/>
          </a:prstGeom>
          <a:noFill/>
        </p:spPr>
      </p:pic>
      <p:sp>
        <p:nvSpPr>
          <p:cNvPr id="11" name="Прямоугольник 10">
            <a:extLst>
              <a:ext uri="{FF2B5EF4-FFF2-40B4-BE49-F238E27FC236}">
                <a16:creationId xmlns:a16="http://schemas.microsoft.com/office/drawing/2014/main" id="{1C585D2C-C64A-42D4-BA15-60B781B1397B}"/>
              </a:ext>
            </a:extLst>
          </p:cNvPr>
          <p:cNvSpPr/>
          <p:nvPr/>
        </p:nvSpPr>
        <p:spPr>
          <a:xfrm>
            <a:off x="5743759" y="6011061"/>
            <a:ext cx="6600641" cy="738664"/>
          </a:xfrm>
          <a:prstGeom prst="rect">
            <a:avLst/>
          </a:prstGeom>
          <a:solidFill>
            <a:srgbClr val="FFFFFF">
              <a:alpha val="78824"/>
            </a:srgbClr>
          </a:solidFill>
        </p:spPr>
        <p:txBody>
          <a:bodyPr wrap="square">
            <a:spAutoFit/>
          </a:bodyPr>
          <a:lstStyle/>
          <a:p>
            <a:r>
              <a:rPr lang="ru-RU" sz="1400" i="1">
                <a:effectLst/>
                <a:latin typeface="+mn-lt"/>
              </a:rPr>
              <a:t>В церемонии открытия второй очереди мемориала в Тростенце приняли участие Президент Беларуси А.Г. Лукашенко и Федеральный президент ФРГ Ф.-В. Штайнмайер (июнь 2018 г.) </a:t>
            </a:r>
          </a:p>
        </p:txBody>
      </p:sp>
    </p:spTree>
    <p:extLst>
      <p:ext uri="{BB962C8B-B14F-4D97-AF65-F5344CB8AC3E}">
        <p14:creationId xmlns:p14="http://schemas.microsoft.com/office/powerpoint/2010/main" val="21789185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2</a:t>
            </a:fld>
            <a:endParaRPr lang="ru-RU" altLang="ru-RU" sz="1200"/>
          </a:p>
        </p:txBody>
      </p:sp>
      <p:sp>
        <p:nvSpPr>
          <p:cNvPr id="6" name="Заголовок 1">
            <a:extLst>
              <a:ext uri="{FF2B5EF4-FFF2-40B4-BE49-F238E27FC236}">
                <a16:creationId xmlns:a16="http://schemas.microsoft.com/office/drawing/2014/main" id="{5790EC0A-97B9-4168-A4D4-8F1C020B3106}"/>
              </a:ext>
            </a:extLst>
          </p:cNvPr>
          <p:cNvSpPr txBox="1"/>
          <p:nvPr/>
        </p:nvSpPr>
        <p:spPr bwMode="auto">
          <a:xfrm>
            <a:off x="800100" y="457200"/>
            <a:ext cx="1059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r>
              <a:rPr lang="ru-RU" sz="2800" b="1" kern="0"/>
              <a:t>Расследование уголовного дела </a:t>
            </a:r>
            <a:br>
              <a:rPr lang="ru-RU" sz="2800" b="1" kern="0"/>
            </a:br>
            <a:r>
              <a:rPr lang="ru-RU" sz="2800" b="1" kern="0"/>
              <a:t>о геноциде белорусского народа </a:t>
            </a:r>
            <a:r>
              <a:rPr lang="ru-RU" sz="2800" b="1" kern="0">
                <a:solidFill>
                  <a:schemeClr val="tx1"/>
                </a:solidFill>
              </a:rPr>
              <a:t>в годы </a:t>
            </a:r>
            <a:r>
              <a:rPr lang="ru-RU" sz="2800" b="1" kern="0"/>
              <a:t>Великой Отечественной войны</a:t>
            </a:r>
            <a:endParaRPr lang="ru-RU" sz="2800" kern="0"/>
          </a:p>
        </p:txBody>
      </p:sp>
      <p:sp>
        <p:nvSpPr>
          <p:cNvPr id="7" name="Прямоугольник 6">
            <a:extLst>
              <a:ext uri="{FF2B5EF4-FFF2-40B4-BE49-F238E27FC236}">
                <a16:creationId xmlns:a16="http://schemas.microsoft.com/office/drawing/2014/main" id="{DCC4E858-ABBD-4911-BCD3-F9ACB6A6D36C}"/>
              </a:ext>
            </a:extLst>
          </p:cNvPr>
          <p:cNvSpPr/>
          <p:nvPr/>
        </p:nvSpPr>
        <p:spPr>
          <a:xfrm>
            <a:off x="5867400" y="2286000"/>
            <a:ext cx="5829300" cy="3139321"/>
          </a:xfrm>
          <a:prstGeom prst="rect">
            <a:avLst/>
          </a:prstGeom>
        </p:spPr>
        <p:txBody>
          <a:bodyPr wrap="square">
            <a:spAutoFit/>
          </a:bodyPr>
          <a:lstStyle/>
          <a:p>
            <a:pPr indent="457200" algn="just"/>
            <a:r>
              <a:rPr lang="ru-RU"/>
              <a:t>В целях социальной и исторической справедливости</a:t>
            </a:r>
            <a:r>
              <a:rPr lang="ru-RU">
                <a:solidFill>
                  <a:srgbClr val="C00000"/>
                </a:solidFill>
              </a:rPr>
              <a:t>, </a:t>
            </a:r>
            <a:r>
              <a:rPr lang="ru-RU"/>
              <a:t>устранения «белых пятен» истории, укрепления конституционного строя и национальной безопасности генеральным прокурором возбуждено уголовное дело по факту геноцида населения Беларуси. </a:t>
            </a:r>
          </a:p>
          <a:p>
            <a:pPr indent="457200" algn="just"/>
            <a:endParaRPr lang="ru-RU"/>
          </a:p>
          <a:p>
            <a:pPr indent="457200" algn="just"/>
            <a:r>
              <a:rPr lang="ru-RU"/>
              <a:t>В основу принятого решения положены сведения о гибели миллионов белорусов и иных лиц вследствие зверств немецких оккупационных властей и их пособников.</a:t>
            </a:r>
          </a:p>
        </p:txBody>
      </p:sp>
      <p:pic>
        <p:nvPicPr>
          <p:cNvPr id="8" name="Содержимое 4" descr="Фото: СТВ">
            <a:extLst>
              <a:ext uri="{FF2B5EF4-FFF2-40B4-BE49-F238E27FC236}">
                <a16:creationId xmlns:a16="http://schemas.microsoft.com/office/drawing/2014/main" id="{8083AC0E-BD62-47FA-8E9A-43AC10051DC5}"/>
              </a:ext>
            </a:extLst>
          </p:cNvPr>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bwMode="auto">
          <a:xfrm>
            <a:off x="800100" y="1792476"/>
            <a:ext cx="4533900" cy="4227324"/>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9108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3" name="Номер слайда 5"/>
          <p:cNvSpPr txBox="1">
            <a:spLocks noGrp="1"/>
          </p:cNvSpPr>
          <p:nvPr/>
        </p:nvSpPr>
        <p:spPr bwMode="auto">
          <a:xfrm>
            <a:off x="9982200" y="636651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3</a:t>
            </a:fld>
            <a:endParaRPr lang="ru-RU" altLang="ru-RU" sz="1200"/>
          </a:p>
        </p:txBody>
      </p:sp>
      <p:sp>
        <p:nvSpPr>
          <p:cNvPr id="6" name="Заголовок 1">
            <a:extLst>
              <a:ext uri="{FF2B5EF4-FFF2-40B4-BE49-F238E27FC236}">
                <a16:creationId xmlns:a16="http://schemas.microsoft.com/office/drawing/2014/main" id="{5790EC0A-97B9-4168-A4D4-8F1C020B3106}"/>
              </a:ext>
            </a:extLst>
          </p:cNvPr>
          <p:cNvSpPr txBox="1"/>
          <p:nvPr/>
        </p:nvSpPr>
        <p:spPr bwMode="auto">
          <a:xfrm>
            <a:off x="838200" y="15240"/>
            <a:ext cx="10668000" cy="2477601"/>
          </a:xfrm>
          <a:prstGeom prst="rect">
            <a:avLst/>
          </a:prstGeom>
          <a:solidFill>
            <a:srgbClr val="FFFFFF">
              <a:alpha val="38039"/>
            </a:srgbClr>
          </a:solidFill>
        </p:spPr>
        <p:txBody>
          <a:bodyPr wrap="square">
            <a:spAutoFit/>
          </a:bodyPr>
          <a:lstStyle>
            <a:defPPr>
              <a:defRPr lang="ru-RU"/>
            </a:defPPr>
            <a:lvl1pPr marL="0" indent="357188" algn="just">
              <a:spcAft>
                <a:spcPts val="600"/>
              </a:spcAft>
              <a:buNone/>
            </a:lvl1pPr>
          </a:lstStyle>
          <a:p>
            <a:pPr algn="ctr"/>
            <a:r>
              <a:rPr lang="ru-RU" sz="2800"/>
              <a:t>Закон Республики Беларусь № 146-З от</a:t>
            </a:r>
            <a:r>
              <a:rPr lang="ru-RU" sz="2800">
                <a:solidFill>
                  <a:srgbClr val="C00000"/>
                </a:solidFill>
              </a:rPr>
              <a:t> </a:t>
            </a:r>
            <a:r>
              <a:rPr lang="ru-RU" sz="2800"/>
              <a:t>05.01.2022 г. </a:t>
            </a:r>
            <a:br>
              <a:rPr lang="ru-RU" sz="2800"/>
            </a:br>
            <a:r>
              <a:rPr lang="ru-RU" sz="2800" b="1"/>
              <a:t>«О геноциде белорусского народа» </a:t>
            </a:r>
          </a:p>
          <a:p>
            <a:pPr algn="ctr"/>
            <a:endParaRPr lang="ru-RU" sz="2800" b="1">
              <a:solidFill>
                <a:srgbClr val="C00000"/>
              </a:solidFill>
            </a:endParaRPr>
          </a:p>
          <a:p>
            <a:pPr algn="ctr"/>
            <a:r>
              <a:rPr lang="ru-RU" sz="2800" b="1">
                <a:solidFill>
                  <a:srgbClr val="C00000"/>
                </a:solidFill>
              </a:rPr>
              <a:t>Указ Президента Республики Беларусь № 117 </a:t>
            </a:r>
          </a:p>
          <a:p>
            <a:pPr algn="ctr"/>
            <a:r>
              <a:rPr lang="ru-RU" sz="2800">
                <a:solidFill>
                  <a:srgbClr val="C00000"/>
                </a:solidFill>
              </a:rPr>
              <a:t>от 23.03.2022 г. </a:t>
            </a:r>
          </a:p>
        </p:txBody>
      </p:sp>
      <p:sp>
        <p:nvSpPr>
          <p:cNvPr id="12" name="TextBox 11">
            <a:extLst>
              <a:ext uri="{FF2B5EF4-FFF2-40B4-BE49-F238E27FC236}">
                <a16:creationId xmlns:a16="http://schemas.microsoft.com/office/drawing/2014/main" id="{6EC83D4E-8D1D-4A14-9503-A599A53F9E74}"/>
              </a:ext>
            </a:extLst>
          </p:cNvPr>
          <p:cNvSpPr txBox="1"/>
          <p:nvPr/>
        </p:nvSpPr>
        <p:spPr>
          <a:xfrm>
            <a:off x="990600" y="2492841"/>
            <a:ext cx="10668000" cy="2862322"/>
          </a:xfrm>
          <a:prstGeom prst="rect">
            <a:avLst/>
          </a:prstGeom>
          <a:noFill/>
        </p:spPr>
        <p:txBody>
          <a:bodyPr wrap="square">
            <a:spAutoFit/>
          </a:bodyPr>
          <a:lstStyle/>
          <a:p>
            <a:pPr marL="0" indent="457200" algn="just">
              <a:spcBef>
                <a:spcPct val="0"/>
              </a:spcBef>
              <a:buNone/>
            </a:pPr>
            <a:r>
              <a:rPr lang="ru-RU" sz="2000"/>
              <a:t>Ст. 127. </a:t>
            </a:r>
            <a:r>
              <a:rPr lang="ru-RU" sz="2000" b="1"/>
              <a:t>Геноцид</a:t>
            </a:r>
            <a:r>
              <a:rPr lang="ru-RU" sz="2000"/>
              <a:t>: действия, совершаемые с целью планомерного уничтожения полностью или частично какой-либо расовой, национальной, этнической, религиозной группы или группы, определенной на основе любого другого произвольного критерия, путем убийства членов такой группы или причинения им тяжких телесных повреждений, либо умышленного создания жизненных условий, рассчитанных на полное или частичное физическое уничтожение такой группы, либо насильственной передачи детей из одной этнической группы в другую, либо принятия мер по воспрепятствованию деторождения в среде такой группы…</a:t>
            </a:r>
          </a:p>
        </p:txBody>
      </p:sp>
      <p:sp>
        <p:nvSpPr>
          <p:cNvPr id="15" name="TextBox 14">
            <a:extLst>
              <a:ext uri="{FF2B5EF4-FFF2-40B4-BE49-F238E27FC236}">
                <a16:creationId xmlns:a16="http://schemas.microsoft.com/office/drawing/2014/main" id="{9602FF66-D953-4729-9727-0F7A36B7A188}"/>
              </a:ext>
            </a:extLst>
          </p:cNvPr>
          <p:cNvSpPr txBox="1"/>
          <p:nvPr/>
        </p:nvSpPr>
        <p:spPr>
          <a:xfrm>
            <a:off x="2438400" y="5791200"/>
            <a:ext cx="9067800" cy="707886"/>
          </a:xfrm>
          <a:prstGeom prst="rect">
            <a:avLst/>
          </a:prstGeom>
          <a:noFill/>
        </p:spPr>
        <p:txBody>
          <a:bodyPr wrap="square">
            <a:spAutoFit/>
          </a:bodyPr>
          <a:lstStyle/>
          <a:p>
            <a:pPr algn="just">
              <a:buNone/>
            </a:pPr>
            <a:r>
              <a:rPr lang="be-BY" sz="2000" b="1">
                <a:solidFill>
                  <a:srgbClr val="C00000"/>
                </a:solidFill>
                <a:latin typeface="Times New Roman" pitchFamily="18" charset="0"/>
                <a:cs typeface="Times New Roman" panose="02020603050405020304" pitchFamily="18" charset="0"/>
              </a:rPr>
              <a:t>День всенародной памяти жертв Великой Отечественной войны и геноцида белорусского народа</a:t>
            </a:r>
            <a:endParaRPr lang="ru-RU" sz="2000" b="1">
              <a:solidFill>
                <a:srgbClr val="C00000"/>
              </a:solidFill>
              <a:latin typeface="Times New Roman" panose="02020603050405020304" pitchFamily="18" charset="0"/>
              <a:cs typeface="Times New Roman" panose="02020603050405020304" pitchFamily="18" charset="0"/>
            </a:endParaRPr>
          </a:p>
        </p:txBody>
      </p:sp>
      <p:grpSp>
        <p:nvGrpSpPr>
          <p:cNvPr id="16" name="Группа 15">
            <a:extLst>
              <a:ext uri="{FF2B5EF4-FFF2-40B4-BE49-F238E27FC236}">
                <a16:creationId xmlns:a16="http://schemas.microsoft.com/office/drawing/2014/main" id="{3E1EC436-6261-4DF0-935F-CCBAC480B5F5}"/>
              </a:ext>
            </a:extLst>
          </p:cNvPr>
          <p:cNvGrpSpPr/>
          <p:nvPr/>
        </p:nvGrpSpPr>
        <p:grpSpPr>
          <a:xfrm>
            <a:off x="1166541" y="5388048"/>
            <a:ext cx="1233529" cy="1233529"/>
            <a:chOff x="391238" y="5214218"/>
            <a:chExt cx="1233529" cy="1233529"/>
          </a:xfrm>
        </p:grpSpPr>
        <p:pic>
          <p:nvPicPr>
            <p:cNvPr id="17" name="Рисунок 16">
              <a:extLst>
                <a:ext uri="{FF2B5EF4-FFF2-40B4-BE49-F238E27FC236}">
                  <a16:creationId xmlns:a16="http://schemas.microsoft.com/office/drawing/2014/main" id="{FA7F2CC8-EF39-4725-8F78-B3D9771498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1238" y="5214218"/>
              <a:ext cx="1233529" cy="1233529"/>
            </a:xfrm>
            <a:prstGeom prst="rect">
              <a:avLst/>
            </a:prstGeom>
          </p:spPr>
        </p:pic>
        <p:sp>
          <p:nvSpPr>
            <p:cNvPr id="18" name="TextBox 17">
              <a:extLst>
                <a:ext uri="{FF2B5EF4-FFF2-40B4-BE49-F238E27FC236}">
                  <a16:creationId xmlns:a16="http://schemas.microsoft.com/office/drawing/2014/main" id="{16EC4478-E366-4DEF-B0DC-CC82E1481D12}"/>
                </a:ext>
              </a:extLst>
            </p:cNvPr>
            <p:cNvSpPr txBox="1"/>
            <p:nvPr/>
          </p:nvSpPr>
          <p:spPr>
            <a:xfrm>
              <a:off x="458611" y="5514468"/>
              <a:ext cx="1017045" cy="369332"/>
            </a:xfrm>
            <a:prstGeom prst="rect">
              <a:avLst/>
            </a:prstGeom>
            <a:noFill/>
          </p:spPr>
          <p:txBody>
            <a:bodyPr wrap="square" lIns="0" tIns="0" rIns="0" bIns="0" rtlCol="0">
              <a:spAutoFit/>
            </a:bodyPr>
            <a:lstStyle/>
            <a:p>
              <a:pPr algn="ctr"/>
              <a:r>
                <a:rPr lang="ru-RU" sz="2400" b="1">
                  <a:solidFill>
                    <a:schemeClr val="bg1"/>
                  </a:solidFill>
                </a:rPr>
                <a:t>июнь</a:t>
              </a:r>
            </a:p>
          </p:txBody>
        </p:sp>
        <p:sp>
          <p:nvSpPr>
            <p:cNvPr id="19" name="TextBox 18">
              <a:extLst>
                <a:ext uri="{FF2B5EF4-FFF2-40B4-BE49-F238E27FC236}">
                  <a16:creationId xmlns:a16="http://schemas.microsoft.com/office/drawing/2014/main" id="{FA093457-557C-450F-91FF-730825DB121F}"/>
                </a:ext>
              </a:extLst>
            </p:cNvPr>
            <p:cNvSpPr txBox="1"/>
            <p:nvPr/>
          </p:nvSpPr>
          <p:spPr>
            <a:xfrm>
              <a:off x="458611" y="5883800"/>
              <a:ext cx="1017045" cy="553998"/>
            </a:xfrm>
            <a:prstGeom prst="rect">
              <a:avLst/>
            </a:prstGeom>
            <a:noFill/>
          </p:spPr>
          <p:txBody>
            <a:bodyPr wrap="square" lIns="0" tIns="0" rIns="0" bIns="0" rtlCol="0">
              <a:spAutoFit/>
            </a:bodyPr>
            <a:lstStyle/>
            <a:p>
              <a:pPr algn="ctr"/>
              <a:r>
                <a:rPr lang="en-US" sz="3600" b="1">
                  <a:latin typeface="Arial Black" panose="020b0a04020102020204" pitchFamily="34" charset="0"/>
                </a:rPr>
                <a:t>22</a:t>
              </a:r>
              <a:endParaRPr lang="ru-RU" sz="3600" b="1">
                <a:latin typeface="Arial Black" pitchFamily="34" charset="0"/>
              </a:endParaRPr>
            </a:p>
          </p:txBody>
        </p:sp>
      </p:grpSp>
    </p:spTree>
    <p:extLst>
      <p:ext uri="{BB962C8B-B14F-4D97-AF65-F5344CB8AC3E}">
        <p14:creationId xmlns:p14="http://schemas.microsoft.com/office/powerpoint/2010/main" val="24620599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1" y="309883"/>
            <a:ext cx="12192000" cy="1216025"/>
          </a:xfrm>
        </p:spPr>
        <p:txBody>
          <a:bodyPr/>
          <a:lstStyle/>
          <a:p>
            <a:pPr algn="ctr" eaLnBrk="1" hangingPunct="1"/>
            <a:r>
              <a:rPr lang="ru-RU" altLang="ru-RU" sz="3200" b="1">
                <a:solidFill>
                  <a:srgbClr val="C00000"/>
                </a:solidFill>
              </a:rPr>
              <a:t>Мемориальный комплекс «Хатынь» – </a:t>
            </a:r>
            <a:br>
              <a:rPr lang="ru-RU" altLang="ru-RU" sz="2800" b="1"/>
            </a:br>
            <a:r>
              <a:rPr lang="ru-RU" altLang="ru-RU" sz="2800" b="1">
                <a:solidFill>
                  <a:schemeClr val="tx1"/>
                </a:solidFill>
              </a:rPr>
              <a:t>место национальной памяти белорусского народа </a:t>
            </a:r>
            <a:br>
              <a:rPr lang="ru-RU" altLang="ru-RU" sz="2800" b="1">
                <a:solidFill>
                  <a:schemeClr val="tx1"/>
                </a:solidFill>
              </a:rPr>
            </a:br>
            <a:r>
              <a:rPr lang="ru-RU" altLang="ru-RU" sz="2800" b="1">
                <a:solidFill>
                  <a:schemeClr val="tx1"/>
                </a:solidFill>
              </a:rPr>
              <a:t>о трагических событиях Великой Отечественной войны</a:t>
            </a:r>
            <a:endParaRPr lang="ru-RU" altLang="ru-RU" sz="2800" b="1">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4</a:t>
            </a:fld>
            <a:endParaRPr lang="ru-RU" altLang="ru-RU" sz="1200"/>
          </a:p>
        </p:txBody>
      </p:sp>
      <p:pic>
        <p:nvPicPr>
          <p:cNvPr id="6" name="Рисунок 5">
            <a:extLst>
              <a:ext uri="{FF2B5EF4-FFF2-40B4-BE49-F238E27FC236}">
                <a16:creationId xmlns:a16="http://schemas.microsoft.com/office/drawing/2014/main" id="{AA8F76AE-46FF-4C92-A829-13355592BA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154875">
            <a:off x="8068615" y="1704842"/>
            <a:ext cx="3522367" cy="5170836"/>
          </a:xfrm>
          <a:prstGeom prst="rect">
            <a:avLst/>
          </a:prstGeom>
          <a:effectLst>
            <a:outerShdw blurRad="50800" dist="38100" dir="2700000" algn="tl" rotWithShape="0">
              <a:prstClr val="black">
                <a:alpha val="40000"/>
              </a:prstClr>
            </a:outerShdw>
          </a:effectLst>
        </p:spPr>
      </p:pic>
      <p:pic>
        <p:nvPicPr>
          <p:cNvPr id="3" name="Рисунок 2">
            <a:extLst>
              <a:ext uri="{FF2B5EF4-FFF2-40B4-BE49-F238E27FC236}">
                <a16:creationId xmlns:a16="http://schemas.microsoft.com/office/drawing/2014/main" id="{7D79C357-33E9-41C3-B072-21C2894726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33600"/>
            <a:ext cx="6421245" cy="3427339"/>
          </a:xfrm>
          <a:prstGeom prst="rect">
            <a:avLst/>
          </a:prstGeom>
        </p:spPr>
      </p:pic>
    </p:spTree>
    <p:extLst>
      <p:ext uri="{BB962C8B-B14F-4D97-AF65-F5344CB8AC3E}">
        <p14:creationId xmlns:p14="http://schemas.microsoft.com/office/powerpoint/2010/main" val="7560458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15240" y="152400"/>
            <a:ext cx="12192000" cy="1216025"/>
          </a:xfrm>
        </p:spPr>
        <p:txBody>
          <a:bodyPr/>
          <a:lstStyle/>
          <a:p>
            <a:pPr algn="ctr" eaLnBrk="1" hangingPunct="1"/>
            <a:r>
              <a:rPr lang="ru-RU" altLang="ru-RU" sz="2400" b="1">
                <a:solidFill>
                  <a:schemeClr val="tx1"/>
                </a:solidFill>
              </a:rPr>
              <a:t>В 2022 году реконструкция мемориального комплекса «Хатынь» получила статус </a:t>
            </a:r>
            <a:r>
              <a:rPr lang="ru-RU" altLang="ru-RU" sz="2400" b="1">
                <a:solidFill>
                  <a:schemeClr val="accent2"/>
                </a:solidFill>
              </a:rPr>
              <a:t>Всебелорусской молодежной стройки</a:t>
            </a: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5</a:t>
            </a:fld>
            <a:endParaRPr lang="ru-RU" altLang="ru-RU" sz="1200"/>
          </a:p>
        </p:txBody>
      </p:sp>
      <p:pic>
        <p:nvPicPr>
          <p:cNvPr id="1026" name="Picture 2">
            <a:extLst>
              <a:ext uri="{FF2B5EF4-FFF2-40B4-BE49-F238E27FC236}">
                <a16:creationId xmlns:a16="http://schemas.microsoft.com/office/drawing/2014/main" id="{01F4D600-3795-42AD-BAFB-C3EC2A6046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381000" y="1814512"/>
            <a:ext cx="57150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3516F27-14D1-434B-834E-119EDE48ED6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114800" y="3965924"/>
            <a:ext cx="4868038" cy="2719387"/>
          </a:xfrm>
          <a:prstGeom prst="rect">
            <a:avLst/>
          </a:prstGeom>
        </p:spPr>
      </p:pic>
      <p:sp>
        <p:nvSpPr>
          <p:cNvPr id="8" name="Прямоугольник 7">
            <a:extLst>
              <a:ext uri="{FF2B5EF4-FFF2-40B4-BE49-F238E27FC236}">
                <a16:creationId xmlns:a16="http://schemas.microsoft.com/office/drawing/2014/main" id="{FFDF5BDE-F113-4AAB-A735-443A4EF5CAD2}"/>
              </a:ext>
            </a:extLst>
          </p:cNvPr>
          <p:cNvSpPr/>
          <p:nvPr/>
        </p:nvSpPr>
        <p:spPr>
          <a:xfrm>
            <a:off x="6328410" y="2014913"/>
            <a:ext cx="5501640" cy="1754326"/>
          </a:xfrm>
          <a:prstGeom prst="rect">
            <a:avLst/>
          </a:prstGeom>
        </p:spPr>
        <p:txBody>
          <a:bodyPr wrap="square">
            <a:spAutoFit/>
          </a:bodyPr>
          <a:lstStyle/>
          <a:p>
            <a:pPr algn="just"/>
            <a:r>
              <a:rPr lang="ru-RU"/>
              <a:t>Объектам капитального ремонта и реконструкции мемориального комплекса «Хатынь» присвоен </a:t>
            </a:r>
            <a:r>
              <a:rPr lang="ru-RU" b="1"/>
              <a:t>статус Всебелорусской молодежной стройки</a:t>
            </a:r>
            <a:r>
              <a:rPr lang="ru-RU"/>
              <a:t>. </a:t>
            </a:r>
          </a:p>
          <a:p>
            <a:pPr algn="just"/>
            <a:r>
              <a:rPr lang="ru-RU"/>
              <a:t>Соответствующий указ № 176 подписал Президент Беларуси Александр Лукашенко. </a:t>
            </a:r>
            <a:endParaRPr lang="x-none"/>
          </a:p>
        </p:txBody>
      </p:sp>
    </p:spTree>
    <p:extLst>
      <p:ext uri="{BB962C8B-B14F-4D97-AF65-F5344CB8AC3E}">
        <p14:creationId xmlns:p14="http://schemas.microsoft.com/office/powerpoint/2010/main" val="14017488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Судебные процессы над военными преступниками </a:t>
            </a:r>
            <a:endParaRPr lang="ru-RU" altLang="ru-RU" sz="3200" b="1">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6</a:t>
            </a:fld>
            <a:endParaRPr lang="ru-RU" altLang="ru-RU" sz="1200"/>
          </a:p>
        </p:txBody>
      </p:sp>
      <p:sp>
        <p:nvSpPr>
          <p:cNvPr id="8" name="Прямоугольник 7">
            <a:extLst>
              <a:ext uri="{FF2B5EF4-FFF2-40B4-BE49-F238E27FC236}">
                <a16:creationId xmlns:a16="http://schemas.microsoft.com/office/drawing/2014/main" id="{FFDF5BDE-F113-4AAB-A735-443A4EF5CAD2}"/>
              </a:ext>
            </a:extLst>
          </p:cNvPr>
          <p:cNvSpPr/>
          <p:nvPr/>
        </p:nvSpPr>
        <p:spPr>
          <a:xfrm>
            <a:off x="5257800" y="1997839"/>
            <a:ext cx="6248400" cy="3139321"/>
          </a:xfrm>
          <a:prstGeom prst="rect">
            <a:avLst/>
          </a:prstGeom>
        </p:spPr>
        <p:txBody>
          <a:bodyPr wrap="square">
            <a:spAutoFit/>
          </a:bodyPr>
          <a:lstStyle/>
          <a:p>
            <a:pPr algn="just"/>
            <a:r>
              <a:rPr lang="ru-RU" b="1"/>
              <a:t>81 год </a:t>
            </a:r>
            <a:r>
              <a:rPr lang="ru-RU"/>
              <a:t>назад нацистская Германия напала на Советский Союз. Беларусь первой приняла удар врага. </a:t>
            </a:r>
          </a:p>
          <a:p>
            <a:pPr algn="just"/>
            <a:endParaRPr lang="ru-RU"/>
          </a:p>
          <a:p>
            <a:pPr algn="just"/>
            <a:r>
              <a:rPr lang="ru-RU"/>
              <a:t>В той страшной войне на уничтожение, по некоторым оценкам, погибло почти </a:t>
            </a:r>
            <a:r>
              <a:rPr lang="ru-RU" b="1"/>
              <a:t>3 млн белорусов </a:t>
            </a:r>
            <a:r>
              <a:rPr lang="ru-RU"/>
              <a:t>- фактически </a:t>
            </a:r>
            <a:r>
              <a:rPr lang="ru-RU" b="1"/>
              <a:t>каждый третий житель </a:t>
            </a:r>
            <a:r>
              <a:rPr lang="ru-RU"/>
              <a:t>нашей страны.</a:t>
            </a:r>
            <a:r>
              <a:rPr lang="ru-RU" b="1"/>
              <a:t> </a:t>
            </a:r>
            <a:r>
              <a:rPr lang="ru-RU"/>
              <a:t>В пропорции к численности довоенного населения других государств и наций - это наивысший  ужасающий показатель. </a:t>
            </a:r>
            <a:endParaRPr lang="x-none"/>
          </a:p>
        </p:txBody>
      </p:sp>
      <p:pic>
        <p:nvPicPr>
          <p:cNvPr id="9" name="Рисунок 8">
            <a:extLst>
              <a:ext uri="{FF2B5EF4-FFF2-40B4-BE49-F238E27FC236}">
                <a16:creationId xmlns:a16="http://schemas.microsoft.com/office/drawing/2014/main" id="{D8D4BA8A-6736-42AE-BCEC-0501F04058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838200" y="1822368"/>
            <a:ext cx="4162260" cy="3213264"/>
          </a:xfrm>
          <a:prstGeom prst="rect">
            <a:avLst/>
          </a:prstGeom>
        </p:spPr>
      </p:pic>
      <p:sp>
        <p:nvSpPr>
          <p:cNvPr id="10" name="TextBox 9">
            <a:extLst>
              <a:ext uri="{FF2B5EF4-FFF2-40B4-BE49-F238E27FC236}">
                <a16:creationId xmlns:a16="http://schemas.microsoft.com/office/drawing/2014/main" id="{59D38452-06C1-46FD-A5D5-9D83B827DC66}"/>
              </a:ext>
            </a:extLst>
          </p:cNvPr>
          <p:cNvSpPr txBox="1"/>
          <p:nvPr/>
        </p:nvSpPr>
        <p:spPr>
          <a:xfrm>
            <a:off x="712470" y="5050993"/>
            <a:ext cx="4495800" cy="615553"/>
          </a:xfrm>
          <a:prstGeom prst="rect">
            <a:avLst/>
          </a:prstGeom>
          <a:noFill/>
        </p:spPr>
        <p:txBody>
          <a:bodyPr wrap="square">
            <a:spAutoFit/>
          </a:bodyPr>
          <a:lstStyle/>
          <a:p>
            <a:pPr algn="ctr"/>
            <a:r>
              <a:rPr lang="ru-RU" sz="1700" i="1"/>
              <a:t>Нюрнбергский процесс над военными преступниками. 20 ноября 1945 г.</a:t>
            </a:r>
          </a:p>
        </p:txBody>
      </p:sp>
      <p:sp>
        <p:nvSpPr>
          <p:cNvPr id="11" name="Прямоугольник 10">
            <a:extLst>
              <a:ext uri="{FF2B5EF4-FFF2-40B4-BE49-F238E27FC236}">
                <a16:creationId xmlns:a16="http://schemas.microsoft.com/office/drawing/2014/main" id="{AA383E14-79C1-4DAB-893E-B3345E5E6CCF}"/>
              </a:ext>
            </a:extLst>
          </p:cNvPr>
          <p:cNvSpPr/>
          <p:nvPr/>
        </p:nvSpPr>
        <p:spPr>
          <a:xfrm>
            <a:off x="5257800" y="5227965"/>
            <a:ext cx="6248400" cy="523220"/>
          </a:xfrm>
          <a:prstGeom prst="rect">
            <a:avLst/>
          </a:prstGeom>
        </p:spPr>
        <p:txBody>
          <a:bodyPr wrap="square">
            <a:spAutoFit/>
          </a:bodyPr>
          <a:lstStyle/>
          <a:p>
            <a:pPr algn="just"/>
            <a:r>
              <a:rPr lang="ru-RU" sz="1400" i="1">
                <a:solidFill>
                  <a:srgbClr val="7030A0"/>
                </a:solidFill>
              </a:rPr>
              <a:t>Беларусь и историческая ответственность Германии</a:t>
            </a:r>
            <a:r>
              <a:rPr lang="be-BY" sz="1400" i="1">
                <a:solidFill>
                  <a:srgbClr val="7030A0"/>
                </a:solidFill>
              </a:rPr>
              <a:t>. Посольство Республики Беларусь в ФРГ, июнь 2022 г.</a:t>
            </a:r>
            <a:r>
              <a:rPr lang="ru-RU" sz="1400" i="1">
                <a:solidFill>
                  <a:srgbClr val="7030A0"/>
                </a:solidFill>
              </a:rPr>
              <a:t> </a:t>
            </a:r>
          </a:p>
        </p:txBody>
      </p:sp>
    </p:spTree>
    <p:extLst>
      <p:ext uri="{BB962C8B-B14F-4D97-AF65-F5344CB8AC3E}">
        <p14:creationId xmlns:p14="http://schemas.microsoft.com/office/powerpoint/2010/main" val="12861904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Судебные процессы над военными преступниками </a:t>
            </a:r>
            <a:endParaRPr lang="ru-RU" altLang="ru-RU" sz="3200" b="1">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7</a:t>
            </a:fld>
            <a:endParaRPr lang="ru-RU" altLang="ru-RU" sz="1200"/>
          </a:p>
        </p:txBody>
      </p:sp>
      <p:sp>
        <p:nvSpPr>
          <p:cNvPr id="8" name="Прямоугольник 7">
            <a:extLst>
              <a:ext uri="{FF2B5EF4-FFF2-40B4-BE49-F238E27FC236}">
                <a16:creationId xmlns:a16="http://schemas.microsoft.com/office/drawing/2014/main" id="{FFDF5BDE-F113-4AAB-A735-443A4EF5CAD2}"/>
              </a:ext>
            </a:extLst>
          </p:cNvPr>
          <p:cNvSpPr/>
          <p:nvPr/>
        </p:nvSpPr>
        <p:spPr>
          <a:xfrm>
            <a:off x="685800" y="1966912"/>
            <a:ext cx="4114800" cy="1754326"/>
          </a:xfrm>
          <a:prstGeom prst="rect">
            <a:avLst/>
          </a:prstGeom>
        </p:spPr>
        <p:txBody>
          <a:bodyPr wrap="square">
            <a:spAutoFit/>
          </a:bodyPr>
          <a:lstStyle/>
          <a:p>
            <a:pPr algn="just"/>
            <a:r>
              <a:rPr lang="ru-RU" b="1"/>
              <a:t>Беларусь в годы Второй мировой войны пережила фактически два геноцида: холокост белорусских евреев и геноцид белорусов как восточных славян. </a:t>
            </a:r>
          </a:p>
        </p:txBody>
      </p:sp>
      <p:pic>
        <p:nvPicPr>
          <p:cNvPr id="12" name="Рисунок 11">
            <a:extLst>
              <a:ext uri="{FF2B5EF4-FFF2-40B4-BE49-F238E27FC236}">
                <a16:creationId xmlns:a16="http://schemas.microsoft.com/office/drawing/2014/main" id="{8DCE369F-C966-4769-9610-120224B84F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105400" y="1825722"/>
            <a:ext cx="6389419" cy="3378440"/>
          </a:xfrm>
          <a:prstGeom prst="rect">
            <a:avLst/>
          </a:prstGeom>
        </p:spPr>
      </p:pic>
      <p:sp>
        <p:nvSpPr>
          <p:cNvPr id="13" name="Прямоугольник 12">
            <a:extLst>
              <a:ext uri="{FF2B5EF4-FFF2-40B4-BE49-F238E27FC236}">
                <a16:creationId xmlns:a16="http://schemas.microsoft.com/office/drawing/2014/main" id="{B292DB25-9216-4C09-A831-F44FCC01724D}"/>
              </a:ext>
            </a:extLst>
          </p:cNvPr>
          <p:cNvSpPr/>
          <p:nvPr/>
        </p:nvSpPr>
        <p:spPr>
          <a:xfrm>
            <a:off x="5105401" y="5257562"/>
            <a:ext cx="6389418" cy="1323439"/>
          </a:xfrm>
          <a:prstGeom prst="rect">
            <a:avLst/>
          </a:prstGeom>
          <a:solidFill>
            <a:srgbClr val="FFFFFF">
              <a:alpha val="78824"/>
            </a:srgbClr>
          </a:solidFill>
        </p:spPr>
        <p:txBody>
          <a:bodyPr wrap="square">
            <a:spAutoFit/>
          </a:bodyPr>
          <a:lstStyle/>
          <a:p>
            <a:pPr algn="just"/>
            <a:r>
              <a:rPr lang="ru-RU" sz="1600" i="1"/>
              <a:t>Немецкие военные преступники, обвиняемые Военным трибуналом Минского военного округа по делу </a:t>
            </a:r>
            <a:br>
              <a:rPr lang="ru-RU" sz="1600" i="1"/>
            </a:br>
            <a:r>
              <a:rPr lang="ru-RU" sz="1600" i="1"/>
              <a:t>о злодеяниях, совершенных на территории БССР в годы Великой Отечественной войны, на судебном процессе </a:t>
            </a:r>
            <a:br>
              <a:rPr lang="ru-RU" sz="1600" i="1"/>
            </a:br>
            <a:r>
              <a:rPr lang="ru-RU" sz="1600" i="1"/>
              <a:t>в Минском окружном Доме офицеров. 15 января 1946 г.</a:t>
            </a:r>
            <a:endParaRPr lang="be-BY" sz="1600" i="1"/>
          </a:p>
        </p:txBody>
      </p:sp>
    </p:spTree>
    <p:extLst>
      <p:ext uri="{BB962C8B-B14F-4D97-AF65-F5344CB8AC3E}">
        <p14:creationId xmlns:p14="http://schemas.microsoft.com/office/powerpoint/2010/main" val="17482784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Судебные процессы над военными преступниками </a:t>
            </a:r>
            <a:endParaRPr lang="ru-RU" altLang="ru-RU" sz="3200" b="1">
              <a:solidFill>
                <a:srgbClr val="00B050"/>
              </a:solidFill>
            </a:endParaRP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8</a:t>
            </a:fld>
            <a:endParaRPr lang="ru-RU" altLang="ru-RU" sz="1200"/>
          </a:p>
        </p:txBody>
      </p:sp>
      <p:sp>
        <p:nvSpPr>
          <p:cNvPr id="13" name="Прямоугольник 12">
            <a:extLst>
              <a:ext uri="{FF2B5EF4-FFF2-40B4-BE49-F238E27FC236}">
                <a16:creationId xmlns:a16="http://schemas.microsoft.com/office/drawing/2014/main" id="{B292DB25-9216-4C09-A831-F44FCC01724D}"/>
              </a:ext>
            </a:extLst>
          </p:cNvPr>
          <p:cNvSpPr/>
          <p:nvPr/>
        </p:nvSpPr>
        <p:spPr>
          <a:xfrm>
            <a:off x="433863" y="5088302"/>
            <a:ext cx="5826491" cy="1323439"/>
          </a:xfrm>
          <a:prstGeom prst="rect">
            <a:avLst/>
          </a:prstGeom>
          <a:solidFill>
            <a:srgbClr val="FFFFFF">
              <a:alpha val="78824"/>
            </a:srgbClr>
          </a:solidFill>
        </p:spPr>
        <p:txBody>
          <a:bodyPr wrap="square">
            <a:spAutoFit/>
          </a:bodyPr>
          <a:lstStyle/>
          <a:p>
            <a:pPr algn="just"/>
            <a:r>
              <a:rPr lang="ru-RU" sz="1600" i="1"/>
              <a:t>Обвиняемый - бывший заместитель начальника лагеря военнопленных № 131 Лангут Карл Макс во время допроса на судебном заседании Военного трибунала Минского военного округа в Минском окружном Доме офицеров. 15-29 января 1946 г.</a:t>
            </a:r>
          </a:p>
        </p:txBody>
      </p:sp>
      <p:sp>
        <p:nvSpPr>
          <p:cNvPr id="9" name="TextBox 8">
            <a:extLst>
              <a:ext uri="{FF2B5EF4-FFF2-40B4-BE49-F238E27FC236}">
                <a16:creationId xmlns:a16="http://schemas.microsoft.com/office/drawing/2014/main" id="{8EC601D6-1678-41F1-A47C-C33D726531D3}"/>
              </a:ext>
            </a:extLst>
          </p:cNvPr>
          <p:cNvSpPr txBox="1"/>
          <p:nvPr/>
        </p:nvSpPr>
        <p:spPr>
          <a:xfrm>
            <a:off x="6400800" y="1784147"/>
            <a:ext cx="5476350" cy="3693319"/>
          </a:xfrm>
          <a:prstGeom prst="rect">
            <a:avLst/>
          </a:prstGeom>
          <a:noFill/>
        </p:spPr>
        <p:txBody>
          <a:bodyPr wrap="square">
            <a:spAutoFit/>
          </a:bodyPr>
          <a:lstStyle/>
          <a:p>
            <a:pPr indent="457200" algn="just"/>
            <a:r>
              <a:rPr lang="ru-RU" sz="1800"/>
              <a:t>Лагерь № 131 (г. Слоним, а после </a:t>
            </a:r>
            <a:br>
              <a:rPr lang="ru-RU" sz="1800"/>
            </a:br>
            <a:r>
              <a:rPr lang="ru-RU" sz="1800"/>
              <a:t>г. Бобруйск) не вмещал около </a:t>
            </a:r>
            <a:br>
              <a:rPr lang="ru-RU" sz="1800"/>
            </a:br>
            <a:r>
              <a:rPr lang="ru-RU" sz="1800"/>
              <a:t>60 тысяч </a:t>
            </a:r>
            <a:r>
              <a:rPr lang="ru-RU"/>
              <a:t>военнопленных</a:t>
            </a:r>
            <a:r>
              <a:rPr lang="ru-RU" sz="1800"/>
              <a:t>. До ноября 1941 года 20 тысяч человек находились под открытым небом. </a:t>
            </a:r>
          </a:p>
          <a:p>
            <a:pPr indent="457200"/>
            <a:r>
              <a:rPr lang="ru-RU" sz="1800"/>
              <a:t>Узников кормили от случая к случаю. В их меню входило</a:t>
            </a:r>
            <a:r>
              <a:rPr lang="en-US" sz="1800"/>
              <a:t> </a:t>
            </a:r>
            <a:r>
              <a:rPr lang="ru-RU" sz="1800"/>
              <a:t>100-150 граммов хлеба с опилками и литр баланды. Голод, холод и непосильные каторжные работы приводили к массовой гибели людей. </a:t>
            </a:r>
          </a:p>
          <a:p>
            <a:pPr indent="457200" algn="just"/>
            <a:r>
              <a:rPr lang="ru-RU" sz="1800"/>
              <a:t>По признанию замначальника лагеря, </a:t>
            </a:r>
            <a:r>
              <a:rPr lang="ru-RU" sz="1800" b="1"/>
              <a:t>за год </a:t>
            </a:r>
            <a:r>
              <a:rPr lang="ru-RU" sz="1800"/>
              <a:t>в результате бесчеловечного обращения умерло </a:t>
            </a:r>
            <a:r>
              <a:rPr lang="ru-RU" sz="1800" b="1">
                <a:solidFill>
                  <a:srgbClr val="C00000"/>
                </a:solidFill>
              </a:rPr>
              <a:t>25 тысяч человек</a:t>
            </a:r>
            <a:r>
              <a:rPr lang="ru-RU" sz="1800"/>
              <a:t>.</a:t>
            </a:r>
            <a:endParaRPr lang="be-BY" sz="1800"/>
          </a:p>
        </p:txBody>
      </p:sp>
      <p:pic>
        <p:nvPicPr>
          <p:cNvPr id="10" name="Рисунок 9">
            <a:extLst>
              <a:ext uri="{FF2B5EF4-FFF2-40B4-BE49-F238E27FC236}">
                <a16:creationId xmlns:a16="http://schemas.microsoft.com/office/drawing/2014/main" id="{83F778F9-3E94-4D32-8AD6-BC0FBEB049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33863" y="1832854"/>
            <a:ext cx="5826491" cy="3192291"/>
          </a:xfrm>
          <a:prstGeom prst="rect">
            <a:avLst/>
          </a:prstGeom>
        </p:spPr>
      </p:pic>
    </p:spTree>
    <p:extLst>
      <p:ext uri="{BB962C8B-B14F-4D97-AF65-F5344CB8AC3E}">
        <p14:creationId xmlns:p14="http://schemas.microsoft.com/office/powerpoint/2010/main" val="2231380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66242" name="Rectangle 4"/>
          <p:cNvSpPr>
            <a:spLocks noGrp="1" noChangeArrowheads="1"/>
          </p:cNvSpPr>
          <p:nvPr>
            <p:ph type="title"/>
          </p:nvPr>
        </p:nvSpPr>
        <p:spPr>
          <a:xfrm>
            <a:off x="0" y="152400"/>
            <a:ext cx="12192000" cy="1216025"/>
          </a:xfrm>
        </p:spPr>
        <p:txBody>
          <a:bodyPr/>
          <a:lstStyle/>
          <a:p>
            <a:pPr algn="ctr" eaLnBrk="1" hangingPunct="1"/>
            <a:r>
              <a:rPr lang="ru-RU" altLang="ru-RU" sz="3200" b="1">
                <a:solidFill>
                  <a:srgbClr val="C00000"/>
                </a:solidFill>
              </a:rPr>
              <a:t>Экономические, политические и социальные проявления оккупационного режима </a:t>
            </a:r>
          </a:p>
        </p:txBody>
      </p:sp>
      <p:sp>
        <p:nvSpPr>
          <p:cNvPr id="266243" name="Номер слайда 5"/>
          <p:cNvSpPr txBox="1">
            <a:spLocks noGrp="1"/>
          </p:cNvSpPr>
          <p:nvPr/>
        </p:nvSpPr>
        <p:spPr bwMode="auto">
          <a:xfrm>
            <a:off x="9829800" y="6447186"/>
            <a:ext cx="2209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EADE078F-D2C3-42F5-8668-D66B38F50C12}" type="slidenum">
              <a:rPr lang="ru-RU" altLang="ru-RU" sz="1200"/>
              <a:pPr algn="r" eaLnBrk="1" hangingPunct="1"/>
              <a:t>9</a:t>
            </a:fld>
            <a:endParaRPr lang="ru-RU" altLang="ru-RU" sz="1200"/>
          </a:p>
        </p:txBody>
      </p:sp>
      <p:sp>
        <p:nvSpPr>
          <p:cNvPr id="13" name="Прямоугольник 12">
            <a:extLst>
              <a:ext uri="{FF2B5EF4-FFF2-40B4-BE49-F238E27FC236}">
                <a16:creationId xmlns:a16="http://schemas.microsoft.com/office/drawing/2014/main" id="{B292DB25-9216-4C09-A831-F44FCC01724D}"/>
              </a:ext>
            </a:extLst>
          </p:cNvPr>
          <p:cNvSpPr/>
          <p:nvPr/>
        </p:nvSpPr>
        <p:spPr>
          <a:xfrm>
            <a:off x="346186" y="5486400"/>
            <a:ext cx="5562601" cy="584775"/>
          </a:xfrm>
          <a:prstGeom prst="rect">
            <a:avLst/>
          </a:prstGeom>
          <a:solidFill>
            <a:srgbClr val="FFFFFF">
              <a:alpha val="78824"/>
            </a:srgbClr>
          </a:solidFill>
        </p:spPr>
        <p:txBody>
          <a:bodyPr wrap="square">
            <a:spAutoFit/>
          </a:bodyPr>
          <a:lstStyle/>
          <a:p>
            <a:pPr algn="ctr"/>
            <a:r>
              <a:rPr lang="ru-RU" sz="1600" i="1"/>
              <a:t>Немецкие оккупанты угоняют скот у сельчан. 1943 г.</a:t>
            </a:r>
            <a:endParaRPr lang="be-BY" sz="1600" i="1"/>
          </a:p>
        </p:txBody>
      </p:sp>
      <p:pic>
        <p:nvPicPr>
          <p:cNvPr id="7" name="Рисунок 6">
            <a:extLst>
              <a:ext uri="{FF2B5EF4-FFF2-40B4-BE49-F238E27FC236}">
                <a16:creationId xmlns:a16="http://schemas.microsoft.com/office/drawing/2014/main" id="{564000AF-754C-48FC-B9B5-7616E40147E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346187" y="1769698"/>
            <a:ext cx="5562600" cy="3492874"/>
          </a:xfrm>
          <a:prstGeom prst="rect">
            <a:avLst/>
          </a:prstGeom>
        </p:spPr>
      </p:pic>
      <p:pic>
        <p:nvPicPr>
          <p:cNvPr id="8" name="Рисунок 7">
            <a:extLst>
              <a:ext uri="{FF2B5EF4-FFF2-40B4-BE49-F238E27FC236}">
                <a16:creationId xmlns:a16="http://schemas.microsoft.com/office/drawing/2014/main" id="{C1753FD5-4087-4E00-AAD3-230884CD063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6283215" y="1769698"/>
            <a:ext cx="5559478" cy="3492874"/>
          </a:xfrm>
          <a:prstGeom prst="rect">
            <a:avLst/>
          </a:prstGeom>
        </p:spPr>
      </p:pic>
      <p:sp>
        <p:nvSpPr>
          <p:cNvPr id="11" name="Прямоугольник 10">
            <a:extLst>
              <a:ext uri="{FF2B5EF4-FFF2-40B4-BE49-F238E27FC236}">
                <a16:creationId xmlns:a16="http://schemas.microsoft.com/office/drawing/2014/main" id="{20EAA39E-3956-45F7-8F0D-245351C89DCB}"/>
              </a:ext>
            </a:extLst>
          </p:cNvPr>
          <p:cNvSpPr/>
          <p:nvPr/>
        </p:nvSpPr>
        <p:spPr>
          <a:xfrm>
            <a:off x="6292395" y="5471160"/>
            <a:ext cx="5577838" cy="584775"/>
          </a:xfrm>
          <a:prstGeom prst="rect">
            <a:avLst/>
          </a:prstGeom>
          <a:solidFill>
            <a:srgbClr val="FFFFFF">
              <a:alpha val="78824"/>
            </a:srgbClr>
          </a:solidFill>
        </p:spPr>
        <p:txBody>
          <a:bodyPr wrap="square">
            <a:spAutoFit/>
          </a:bodyPr>
          <a:lstStyle/>
          <a:p>
            <a:pPr algn="ctr"/>
            <a:r>
              <a:rPr lang="ru-RU" sz="1600" i="1"/>
              <a:t>Крестьяне молотят зерно</a:t>
            </a:r>
            <a:r>
              <a:rPr lang="ru-RU" sz="1600" i="1">
                <a:solidFill>
                  <a:srgbClr val="C00000"/>
                </a:solidFill>
              </a:rPr>
              <a:t> </a:t>
            </a:r>
            <a:r>
              <a:rPr lang="ru-RU" sz="1600" i="1"/>
              <a:t>под контролем немецких солдат. 1943 г.</a:t>
            </a:r>
            <a:endParaRPr lang="be-BY" sz="1600" i="1"/>
          </a:p>
        </p:txBody>
      </p:sp>
    </p:spTree>
    <p:extLst>
      <p:ext uri="{BB962C8B-B14F-4D97-AF65-F5344CB8AC3E}">
        <p14:creationId xmlns:p14="http://schemas.microsoft.com/office/powerpoint/2010/main" val="9263811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Arial"/>
        <a:cs typeface="Arial"/>
      </a:majorFont>
      <a:minorFont>
        <a:latin typeface="Verdana"/>
        <a:ea typeface="Arial"/>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73</Paragraphs>
  <Slides>15</Slides>
  <Notes>1</Notes>
  <TotalTime>4012</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15</vt:i4>
      </vt:variant>
    </vt:vector>
  </HeadingPairs>
  <TitlesOfParts>
    <vt:vector baseType="lpstr" size="23">
      <vt:lpstr>Arial</vt:lpstr>
      <vt:lpstr>Verdana</vt:lpstr>
      <vt:lpstr>Times New Roman</vt:lpstr>
      <vt:lpstr>Wingdings</vt:lpstr>
      <vt:lpstr>Calibri</vt:lpstr>
      <vt:lpstr>YS Text</vt:lpstr>
      <vt:lpstr>Arial Black</vt:lpstr>
      <vt:lpstr>Профиль</vt:lpstr>
      <vt:lpstr>PowerPoint Presentation</vt:lpstr>
      <vt:lpstr>PowerPoint Presentation</vt:lpstr>
      <vt:lpstr>PowerPoint Presentation</vt:lpstr>
      <vt:lpstr>Мемориальный комплекс «Хатынь» – место национальной памяти белорусского народа о трагических событиях Великой Отечественной войны</vt:lpstr>
      <vt:lpstr>В 2022 году реконструкция мемориального комплекса «Хатынь» получила статус Всебелорусской молодежной стройки</vt:lpstr>
      <vt:lpstr>Судебные процессы над военными преступниками </vt:lpstr>
      <vt:lpstr>Судебные процессы над военными преступниками </vt:lpstr>
      <vt:lpstr>Судебные процессы над военными преступниками </vt:lpstr>
      <vt:lpstr>Экономические, политические и социальные проявления оккупационного режима </vt:lpstr>
      <vt:lpstr>Экономические, политические и социальные проявления оккупационного режима </vt:lpstr>
      <vt:lpstr>Экономические, политические и социальные проявления оккупационного режима </vt:lpstr>
      <vt:lpstr>Экономические, политические и социальные проявления оккупационного режима </vt:lpstr>
      <vt:lpstr>PowerPoint Presentation</vt:lpstr>
      <vt:lpstr>PowerPoint Presentation</vt:lpstr>
      <vt:lpstr>Мемориальный комплекс «Тростенец» – напоминание всему миру о трагических событиях Великой Отечественной войны</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 M</dc:creator>
  <cp:lastModifiedBy>USER1</cp:lastModifiedBy>
  <cp:revision>405</cp:revision>
  <cp:lastPrinted>1601-01-01T00:00:00.000</cp:lastPrinted>
  <dcterms:created xsi:type="dcterms:W3CDTF">1601-01-01T00:00:00Z</dcterms:created>
  <dcterms:modified xsi:type="dcterms:W3CDTF">2024-04-24T10:51:34Z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Version">
    <vt:i4>1</vt:i4>
  </property>
</Properties>
</file>